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83" r:id="rId1"/>
    <p:sldMasterId id="2147484091" r:id="rId2"/>
    <p:sldMasterId id="2147484108" r:id="rId3"/>
    <p:sldMasterId id="2147484124" r:id="rId4"/>
    <p:sldMasterId id="2147484136" r:id="rId5"/>
    <p:sldMasterId id="2147484148" r:id="rId6"/>
    <p:sldMasterId id="2147484160" r:id="rId7"/>
  </p:sldMasterIdLst>
  <p:notesMasterIdLst>
    <p:notesMasterId r:id="rId32"/>
  </p:notesMasterIdLst>
  <p:sldIdLst>
    <p:sldId id="256" r:id="rId8"/>
    <p:sldId id="343" r:id="rId9"/>
    <p:sldId id="260" r:id="rId10"/>
    <p:sldId id="640" r:id="rId11"/>
    <p:sldId id="641" r:id="rId12"/>
    <p:sldId id="407" r:id="rId13"/>
    <p:sldId id="643" r:id="rId14"/>
    <p:sldId id="263" r:id="rId15"/>
    <p:sldId id="419" r:id="rId16"/>
    <p:sldId id="411" r:id="rId17"/>
    <p:sldId id="644" r:id="rId18"/>
    <p:sldId id="396" r:id="rId19"/>
    <p:sldId id="415" r:id="rId20"/>
    <p:sldId id="646" r:id="rId21"/>
    <p:sldId id="649" r:id="rId22"/>
    <p:sldId id="652" r:id="rId23"/>
    <p:sldId id="650" r:id="rId24"/>
    <p:sldId id="648" r:id="rId25"/>
    <p:sldId id="653" r:id="rId26"/>
    <p:sldId id="654" r:id="rId27"/>
    <p:sldId id="651" r:id="rId28"/>
    <p:sldId id="658" r:id="rId29"/>
    <p:sldId id="660" r:id="rId30"/>
    <p:sldId id="65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7B3"/>
    <a:srgbClr val="CFDC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5338"/>
  </p:normalViewPr>
  <p:slideViewPr>
    <p:cSldViewPr snapToGrid="0" snapToObjects="1">
      <p:cViewPr varScale="1">
        <p:scale>
          <a:sx n="110" d="100"/>
          <a:sy n="110" d="100"/>
        </p:scale>
        <p:origin x="1192" y="168"/>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5" d="100"/>
        <a:sy n="1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10/9/20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1</a:t>
            </a:fld>
            <a:endParaRPr lang="en-US"/>
          </a:p>
        </p:txBody>
      </p:sp>
    </p:spTree>
    <p:extLst>
      <p:ext uri="{BB962C8B-B14F-4D97-AF65-F5344CB8AC3E}">
        <p14:creationId xmlns:p14="http://schemas.microsoft.com/office/powerpoint/2010/main" val="1859785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 </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a:t>
            </a:r>
          </a:p>
        </p:txBody>
      </p:sp>
      <p:pic>
        <p:nvPicPr>
          <p:cNvPr id="11" name="Picture 10">
            <a:extLst>
              <a:ext uri="{FF2B5EF4-FFF2-40B4-BE49-F238E27FC236}">
                <a16:creationId xmlns:a16="http://schemas.microsoft.com/office/drawing/2014/main" id="{06742389-4678-0B4D-B835-4EC463236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5" name="Slide Number Placeholder 5">
            <a:extLst>
              <a:ext uri="{FF2B5EF4-FFF2-40B4-BE49-F238E27FC236}">
                <a16:creationId xmlns:a16="http://schemas.microsoft.com/office/drawing/2014/main" id="{6533D2A4-8940-6841-B8BA-DA4C5561DA07}"/>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26334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
        <p:nvSpPr>
          <p:cNvPr id="11" name="Slide Number Placeholder 5">
            <a:extLst>
              <a:ext uri="{FF2B5EF4-FFF2-40B4-BE49-F238E27FC236}">
                <a16:creationId xmlns:a16="http://schemas.microsoft.com/office/drawing/2014/main" id="{EF02C3B3-747A-2E4F-97C8-A55E92FCEF75}"/>
              </a:ext>
            </a:extLst>
          </p:cNvPr>
          <p:cNvSpPr txBox="1">
            <a:spLocks/>
          </p:cNvSpPr>
          <p:nvPr userDrawn="1"/>
        </p:nvSpPr>
        <p:spPr>
          <a:xfrm>
            <a:off x="9091861" y="640881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38933870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Slide Number Placeholder 5">
            <a:extLst>
              <a:ext uri="{FF2B5EF4-FFF2-40B4-BE49-F238E27FC236}">
                <a16:creationId xmlns:a16="http://schemas.microsoft.com/office/drawing/2014/main" id="{18CDFB08-7262-2042-87D1-BF1088231FAE}"/>
              </a:ext>
            </a:extLst>
          </p:cNvPr>
          <p:cNvSpPr txBox="1">
            <a:spLocks/>
          </p:cNvSpPr>
          <p:nvPr userDrawn="1"/>
        </p:nvSpPr>
        <p:spPr>
          <a:xfrm>
            <a:off x="9152020" y="640882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20150413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123F879C-60C9-3844-B1D1-BD1203BA389D}"/>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588287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720410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24582329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51570512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4224366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
        <p:nvSpPr>
          <p:cNvPr id="8" name="TextBox 7">
            <a:extLst>
              <a:ext uri="{FF2B5EF4-FFF2-40B4-BE49-F238E27FC236}">
                <a16:creationId xmlns:a16="http://schemas.microsoft.com/office/drawing/2014/main" id="{A2DB084A-62BB-9048-809F-5976D4EB9059}"/>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1744801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
        <p:nvSpPr>
          <p:cNvPr id="8" name="TextBox 7">
            <a:extLst>
              <a:ext uri="{FF2B5EF4-FFF2-40B4-BE49-F238E27FC236}">
                <a16:creationId xmlns:a16="http://schemas.microsoft.com/office/drawing/2014/main" id="{21E5E192-D814-F042-BA99-66D81AEAD6F8}"/>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904221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D939EC7B-8042-F14A-A6A2-3FDE01AEEBA6}"/>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194176968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78C72DE-9326-494D-BF1E-91B8CB282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7" name="Footer Placeholder 3">
            <a:extLst>
              <a:ext uri="{FF2B5EF4-FFF2-40B4-BE49-F238E27FC236}">
                <a16:creationId xmlns:a16="http://schemas.microsoft.com/office/drawing/2014/main" id="{6D28800E-F74C-3E4F-BDAE-59A99B1BE319}"/>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11" name="Slide Number Placeholder 5">
            <a:extLst>
              <a:ext uri="{FF2B5EF4-FFF2-40B4-BE49-F238E27FC236}">
                <a16:creationId xmlns:a16="http://schemas.microsoft.com/office/drawing/2014/main" id="{78C36D0B-EE15-CD48-A434-E143EC72797F}"/>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14" name="Slide Number Placeholder 5">
            <a:extLst>
              <a:ext uri="{FF2B5EF4-FFF2-40B4-BE49-F238E27FC236}">
                <a16:creationId xmlns:a16="http://schemas.microsoft.com/office/drawing/2014/main" id="{5B1F4207-B4D7-3A4B-AEA5-982E2C5935F3}"/>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36907920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a:extLst>
              <a:ext uri="{FF2B5EF4-FFF2-40B4-BE49-F238E27FC236}">
                <a16:creationId xmlns:a16="http://schemas.microsoft.com/office/drawing/2014/main" id="{4AD1EFB4-09FF-7B45-B06C-AFD722A1A7CC}"/>
              </a:ext>
            </a:extLst>
          </p:cNvPr>
          <p:cNvSpPr txBox="1"/>
          <p:nvPr/>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7041098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3054927"/>
            <a:ext cx="10515600" cy="2157001"/>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5" name="Picture 14">
            <a:extLst>
              <a:ext uri="{FF2B5EF4-FFF2-40B4-BE49-F238E27FC236}">
                <a16:creationId xmlns:a16="http://schemas.microsoft.com/office/drawing/2014/main" id="{C4C6049D-4601-B949-BC50-D32522379CC5}"/>
              </a:ext>
            </a:extLst>
          </p:cNvPr>
          <p:cNvPicPr>
            <a:picLocks noChangeAspect="1"/>
          </p:cNvPicPr>
          <p:nvPr userDrawn="1"/>
        </p:nvPicPr>
        <p:blipFill>
          <a:blip r:embed="rId4"/>
          <a:stretch>
            <a:fillRect/>
          </a:stretch>
        </p:blipFill>
        <p:spPr>
          <a:xfrm>
            <a:off x="4165599" y="216661"/>
            <a:ext cx="3461327" cy="2447004"/>
          </a:xfrm>
          <a:prstGeom prst="rect">
            <a:avLst/>
          </a:prstGeom>
        </p:spPr>
      </p:pic>
    </p:spTree>
    <p:extLst>
      <p:ext uri="{BB962C8B-B14F-4D97-AF65-F5344CB8AC3E}">
        <p14:creationId xmlns:p14="http://schemas.microsoft.com/office/powerpoint/2010/main" val="600404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37106938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72536700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fld id="{5A7E2330-536D-2343-85F2-147F226D6DA6}" type="datetime1">
              <a:rPr lang="en-US" smtClean="0"/>
              <a:t>10/9/20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7104133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4701504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ext uri="{BB962C8B-B14F-4D97-AF65-F5344CB8AC3E}">
        <p14:creationId xmlns:p14="http://schemas.microsoft.com/office/powerpoint/2010/main" val="301160031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10/9/20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57F1C1CA-B816-0240-B408-1E3172B1EDD9}"/>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765139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2917418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LML Colombia 2018</a:t>
            </a:r>
            <a:endParaRPr lang="en-US" dirty="0"/>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227923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F94AD4AD-D22A-3F41-AC38-92B3084A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5E773CB4-3ACC-3E4A-952B-44FE81A70ED5}"/>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5" name="Footer Placeholder 3">
            <a:extLst>
              <a:ext uri="{FF2B5EF4-FFF2-40B4-BE49-F238E27FC236}">
                <a16:creationId xmlns:a16="http://schemas.microsoft.com/office/drawing/2014/main" id="{F74A6D3B-8E09-AC4E-861D-9DED14CEB2A8}"/>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6" name="Slide Number Placeholder 5">
            <a:extLst>
              <a:ext uri="{FF2B5EF4-FFF2-40B4-BE49-F238E27FC236}">
                <a16:creationId xmlns:a16="http://schemas.microsoft.com/office/drawing/2014/main" id="{AA00DF64-05C1-3C4C-A3AC-28D5F0CDEAFF}"/>
              </a:ext>
            </a:extLst>
          </p:cNvPr>
          <p:cNvSpPr txBox="1">
            <a:spLocks/>
          </p:cNvSpPr>
          <p:nvPr userDrawn="1"/>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6100972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8" name="TextBox 7">
            <a:extLst>
              <a:ext uri="{FF2B5EF4-FFF2-40B4-BE49-F238E27FC236}">
                <a16:creationId xmlns:a16="http://schemas.microsoft.com/office/drawing/2014/main" id="{5C727688-BC3A-D147-B3A6-0E18A947CA33}"/>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527460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
        <p:nvSpPr>
          <p:cNvPr id="5" name="TextBox 4">
            <a:extLst>
              <a:ext uri="{FF2B5EF4-FFF2-40B4-BE49-F238E27FC236}">
                <a16:creationId xmlns:a16="http://schemas.microsoft.com/office/drawing/2014/main" id="{EF1A3CFE-A95B-8842-B35F-337BC11B85D7}"/>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170841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10/9/20</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a:extLst>
              <a:ext uri="{FF2B5EF4-FFF2-40B4-BE49-F238E27FC236}">
                <a16:creationId xmlns:a16="http://schemas.microsoft.com/office/drawing/2014/main" id="{08AD0728-46A2-0F49-95AD-9E65F3E6179F}"/>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430404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10/9/20</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a:extLst>
              <a:ext uri="{FF2B5EF4-FFF2-40B4-BE49-F238E27FC236}">
                <a16:creationId xmlns:a16="http://schemas.microsoft.com/office/drawing/2014/main" id="{E2B4ED5D-3B34-5442-B452-7BFF4288894D}"/>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267709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10/9/20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3947AEBA-1FE0-1A4D-B400-0EDA33891F97}"/>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458232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10/9/20</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a:extLst>
              <a:ext uri="{FF2B5EF4-FFF2-40B4-BE49-F238E27FC236}">
                <a16:creationId xmlns:a16="http://schemas.microsoft.com/office/drawing/2014/main" id="{D8F2427A-3DBF-D146-BFD5-D5A46706F72B}"/>
              </a:ext>
            </a:extLst>
          </p:cNvPr>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035159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7E2330-536D-2343-85F2-147F226D6DA6}" type="datetime1">
              <a:rPr lang="en-US" smtClean="0"/>
              <a:t>10/9/20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47997139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fld id="{5A7E2330-536D-2343-85F2-147F226D6DA6}" type="datetime1">
              <a:rPr lang="en-US" smtClean="0"/>
              <a:t>10/9/20</a:t>
            </a:fld>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37901009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p:cNvSpPr>
            <a:spLocks noGrp="1"/>
          </p:cNvSpPr>
          <p:nvPr>
            <p:ph type="ftr" sz="quarter" idx="11"/>
          </p:nvPr>
        </p:nvSpPr>
        <p:spPr>
          <a:xfrm>
            <a:off x="4165600" y="6356353"/>
            <a:ext cx="3860800" cy="365125"/>
          </a:xfrm>
        </p:spPr>
        <p:txBody>
          <a:bodyPr/>
          <a:lstStyle/>
          <a:p>
            <a:r>
              <a:rPr lang="en-US" dirty="0"/>
              <a:t>LML Colombia 2018</a:t>
            </a:r>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3747402234"/>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82175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pic>
        <p:nvPicPr>
          <p:cNvPr id="9" name="Picture 8">
            <a:extLst>
              <a:ext uri="{FF2B5EF4-FFF2-40B4-BE49-F238E27FC236}">
                <a16:creationId xmlns:a16="http://schemas.microsoft.com/office/drawing/2014/main" id="{4E7391A5-B81A-3443-838C-E3FE0C0C7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086AC755-54D8-5E45-83BC-0BBE2B50EF41}"/>
              </a:ext>
            </a:extLst>
          </p:cNvPr>
          <p:cNvSpPr>
            <a:spLocks noGrp="1"/>
          </p:cNvSpPr>
          <p:nvPr>
            <p:ph type="sldNum" sz="quarter" idx="12"/>
          </p:nvPr>
        </p:nvSpPr>
        <p:spPr>
          <a:xfrm>
            <a:off x="8737600" y="6370320"/>
            <a:ext cx="2844800" cy="365125"/>
          </a:xfrm>
        </p:spPr>
        <p:txBody>
          <a:bodyPr/>
          <a:lstStyle/>
          <a:p>
            <a:fld id="{81B7CCDB-6D39-0547-B7B3-C80E39D6513A}" type="slidenum">
              <a:rPr lang="en-US" smtClean="0"/>
              <a:t>‹#›</a:t>
            </a:fld>
            <a:endParaRPr lang="en-US"/>
          </a:p>
        </p:txBody>
      </p:sp>
      <p:sp>
        <p:nvSpPr>
          <p:cNvPr id="6" name="Footer Placeholder 3">
            <a:extLst>
              <a:ext uri="{FF2B5EF4-FFF2-40B4-BE49-F238E27FC236}">
                <a16:creationId xmlns:a16="http://schemas.microsoft.com/office/drawing/2014/main" id="{434FD17A-79DB-574C-B389-DE60ACF3BBDD}"/>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3485538001"/>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541784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963110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687706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230824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78537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403501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404351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308598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645138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7463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EBEDE8-EC37-D54C-8DC0-5D304A141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5" name="Slide Number Placeholder 5">
            <a:extLst>
              <a:ext uri="{FF2B5EF4-FFF2-40B4-BE49-F238E27FC236}">
                <a16:creationId xmlns:a16="http://schemas.microsoft.com/office/drawing/2014/main" id="{72CA07E4-5DEA-5949-BDA3-FDAFB2022FB7}"/>
              </a:ext>
            </a:extLst>
          </p:cNvPr>
          <p:cNvSpPr>
            <a:spLocks noGrp="1"/>
          </p:cNvSpPr>
          <p:nvPr>
            <p:ph type="sldNum" sz="quarter" idx="12"/>
          </p:nvPr>
        </p:nvSpPr>
        <p:spPr>
          <a:xfrm>
            <a:off x="8737600" y="6370320"/>
            <a:ext cx="2844800" cy="365125"/>
          </a:xfrm>
        </p:spPr>
        <p:txBody>
          <a:bodyPr/>
          <a:lstStyle/>
          <a:p>
            <a:fld id="{A13833A1-46C9-FB45-812F-A8AC7B5136EB}" type="slidenum">
              <a:rPr lang="en-US" smtClean="0"/>
              <a:t>‹#›</a:t>
            </a:fld>
            <a:endParaRPr lang="en-US"/>
          </a:p>
        </p:txBody>
      </p:sp>
      <p:sp>
        <p:nvSpPr>
          <p:cNvPr id="5" name="Footer Placeholder 3">
            <a:extLst>
              <a:ext uri="{FF2B5EF4-FFF2-40B4-BE49-F238E27FC236}">
                <a16:creationId xmlns:a16="http://schemas.microsoft.com/office/drawing/2014/main" id="{27BAE784-B8C4-954F-97F8-182EE67D86AC}"/>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3378668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925033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7797896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78944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324550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76933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372334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794998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456558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31825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1479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
        <p:nvSpPr>
          <p:cNvPr id="7" name="Footer Placeholder 3">
            <a:extLst>
              <a:ext uri="{FF2B5EF4-FFF2-40B4-BE49-F238E27FC236}">
                <a16:creationId xmlns:a16="http://schemas.microsoft.com/office/drawing/2014/main" id="{710251E8-8D29-1449-B7AE-6F55F63889A5}"/>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pic>
        <p:nvPicPr>
          <p:cNvPr id="8" name="Picture 7">
            <a:extLst>
              <a:ext uri="{FF2B5EF4-FFF2-40B4-BE49-F238E27FC236}">
                <a16:creationId xmlns:a16="http://schemas.microsoft.com/office/drawing/2014/main" id="{85B6CCD7-6D5B-0B4C-8060-804A69E2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0" name="Picture 9">
            <a:extLst>
              <a:ext uri="{FF2B5EF4-FFF2-40B4-BE49-F238E27FC236}">
                <a16:creationId xmlns:a16="http://schemas.microsoft.com/office/drawing/2014/main" id="{3265E7FC-DBB3-F648-AF77-0F599D2A231E}"/>
              </a:ext>
            </a:extLst>
          </p:cNvPr>
          <p:cNvPicPr>
            <a:picLocks noChangeAspect="1"/>
          </p:cNvPicPr>
          <p:nvPr/>
        </p:nvPicPr>
        <p:blipFill>
          <a:blip r:embed="rId3"/>
          <a:stretch>
            <a:fillRect/>
          </a:stretch>
        </p:blipFill>
        <p:spPr>
          <a:xfrm>
            <a:off x="3406544" y="216660"/>
            <a:ext cx="5378912" cy="3802651"/>
          </a:xfrm>
          <a:prstGeom prst="rect">
            <a:avLst/>
          </a:prstGeom>
        </p:spPr>
      </p:pic>
      <p:pic>
        <p:nvPicPr>
          <p:cNvPr id="11" name="Picture 10">
            <a:extLst>
              <a:ext uri="{FF2B5EF4-FFF2-40B4-BE49-F238E27FC236}">
                <a16:creationId xmlns:a16="http://schemas.microsoft.com/office/drawing/2014/main" id="{F4750CC7-4C1B-F245-AC56-163ABC5E60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2" name="Picture 11">
            <a:extLst>
              <a:ext uri="{FF2B5EF4-FFF2-40B4-BE49-F238E27FC236}">
                <a16:creationId xmlns:a16="http://schemas.microsoft.com/office/drawing/2014/main" id="{5E13555C-B3E7-2248-85F9-D9C625BD6EDF}"/>
              </a:ext>
            </a:extLst>
          </p:cNvPr>
          <p:cNvPicPr>
            <a:picLocks noChangeAspect="1"/>
          </p:cNvPicPr>
          <p:nvPr userDrawn="1"/>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4078193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254435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678451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4785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5084327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715013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53291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133200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637514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358847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08078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2430096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38787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548107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131828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165939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142225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685997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68636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997849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6149394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00189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a:xfrm>
            <a:off x="4165600" y="6356353"/>
            <a:ext cx="3860800" cy="365125"/>
          </a:xfrm>
          <a:prstGeom prst="rect">
            <a:avLst/>
          </a:prstGeom>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0217834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223883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2742921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8185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405761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600198300"/>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82" r:id="rId8"/>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678032435"/>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5" r:id="rId13"/>
    <p:sldLayoutId id="2147484106" r:id="rId14"/>
    <p:sldLayoutId id="2147484107"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10/9/20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347631455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369113769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2474473001"/>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359965168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10/9/20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146901999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www.quora.com/How-much-does-a-subscription-to-Nielsen-radio-ratings-data-cost" TargetMode="External"/><Relationship Id="rId2" Type="http://schemas.openxmlformats.org/officeDocument/2006/relationships/hyperlink" Target="https://www.huffpost.com/entry/salary-spreadsheet-what-to-know_l_5e1e2c6ac5b650c621e70856" TargetMode="External"/><Relationship Id="rId1" Type="http://schemas.openxmlformats.org/officeDocument/2006/relationships/slideLayout" Target="../slideLayouts/slideLayout10.xml"/><Relationship Id="rId4" Type="http://schemas.openxmlformats.org/officeDocument/2006/relationships/hyperlink" Target="https://www.kaggle.com/competitio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www.kaggle.com/tmdb/tmdb-movie-metadata"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google.com/maps/place/The+Bahamas/@24.3680641,-80.4617189,6z/data=!3m1!4b1!4m5!3m4!1s0x88d69a3bb2480f3d:0x133eb4836ac779e5!8m2!3d25.03428!4d-77.39628" TargetMode="Externa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hyperlink" Target="https://www.google.com/maps/place/The+Bahamas/@24.3680641,-80.4617189,6z/data=!3m1!4b1!4m5!3m4!1s0x88d69a3bb2480f3d:0x133eb4836ac779e5!8m2!3d25.03428!4d-77.39628" TargetMode="Externa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sz="2800" dirty="0">
                <a:solidFill>
                  <a:schemeClr val="tx1">
                    <a:lumMod val="75000"/>
                    <a:lumOff val="25000"/>
                  </a:schemeClr>
                </a:solidFill>
              </a:rPr>
              <a:t>Lecture 16: Lingering Questions and </a:t>
            </a:r>
            <a:r>
              <a:rPr lang="en-US" sz="2800">
                <a:solidFill>
                  <a:schemeClr val="tx1">
                    <a:lumMod val="75000"/>
                    <a:lumOff val="25000"/>
                  </a:schemeClr>
                </a:solidFill>
              </a:rPr>
              <a:t>A Basic </a:t>
            </a:r>
            <a:r>
              <a:rPr lang="en-US" sz="2800" dirty="0">
                <a:solidFill>
                  <a:schemeClr val="tx1">
                    <a:lumMod val="75000"/>
                    <a:lumOff val="25000"/>
                  </a:schemeClr>
                </a:solidFill>
              </a:rPr>
              <a:t>Case Study</a:t>
            </a:r>
            <a:br>
              <a:rPr lang="en-US" sz="2800" dirty="0">
                <a:solidFill>
                  <a:schemeClr val="tx1">
                    <a:lumMod val="75000"/>
                    <a:lumOff val="25000"/>
                  </a:schemeClr>
                </a:solidFill>
              </a:rPr>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Some Regularizing Details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Why is the intercept term not penalized in regularized methods?  What if it was penalized?</a:t>
            </a:r>
          </a:p>
          <a:p>
            <a:endParaRPr lang="en-US" sz="2400" dirty="0"/>
          </a:p>
          <a:p>
            <a:endParaRPr lang="en-US" sz="2400" dirty="0"/>
          </a:p>
          <a:p>
            <a:r>
              <a:rPr lang="en-US" sz="2400" dirty="0">
                <a:effectLst/>
              </a:rPr>
              <a:t>When is LASSO preferred over Ridge?  What </a:t>
            </a:r>
            <a:br>
              <a:rPr lang="en-US" sz="2400" dirty="0">
                <a:effectLst/>
              </a:rPr>
            </a:br>
            <a:r>
              <a:rPr lang="en-US" sz="2400" dirty="0">
                <a:effectLst/>
              </a:rPr>
              <a:t>about the other way around?</a:t>
            </a:r>
          </a:p>
          <a:p>
            <a:endParaRPr lang="en-US" sz="2400" dirty="0"/>
          </a:p>
          <a:p>
            <a:endParaRPr lang="en-US" sz="2400" dirty="0"/>
          </a:p>
          <a:p>
            <a:r>
              <a:rPr lang="en-US" sz="2400" dirty="0">
                <a:effectLst/>
              </a:rPr>
              <a:t>How do regularization methods affect </a:t>
            </a:r>
            <a:br>
              <a:rPr lang="en-US" sz="2400" dirty="0">
                <a:effectLst/>
              </a:rPr>
            </a:br>
            <a:r>
              <a:rPr lang="en-US" sz="2400" dirty="0">
                <a:effectLst/>
              </a:rPr>
              <a:t>multicollinearity?</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6" name="Picture 5">
            <a:extLst>
              <a:ext uri="{FF2B5EF4-FFF2-40B4-BE49-F238E27FC236}">
                <a16:creationId xmlns:a16="http://schemas.microsoft.com/office/drawing/2014/main" id="{09D30BA9-5CFC-1240-A7BC-C14792256F10}"/>
              </a:ext>
            </a:extLst>
          </p:cNvPr>
          <p:cNvPicPr>
            <a:picLocks noChangeAspect="1"/>
          </p:cNvPicPr>
          <p:nvPr/>
        </p:nvPicPr>
        <p:blipFill>
          <a:blip r:embed="rId2"/>
          <a:stretch>
            <a:fillRect/>
          </a:stretch>
        </p:blipFill>
        <p:spPr>
          <a:xfrm>
            <a:off x="6396233" y="2003461"/>
            <a:ext cx="5295460" cy="3833693"/>
          </a:xfrm>
          <a:prstGeom prst="rect">
            <a:avLst/>
          </a:prstGeom>
        </p:spPr>
      </p:pic>
    </p:spTree>
    <p:extLst>
      <p:ext uri="{BB962C8B-B14F-4D97-AF65-F5344CB8AC3E}">
        <p14:creationId xmlns:p14="http://schemas.microsoft.com/office/powerpoint/2010/main" val="281506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Suggestions/Comments about HW</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63030"/>
                <a:ext cx="10327008" cy="5445174"/>
              </a:xfrm>
            </p:spPr>
            <p:txBody>
              <a:bodyPr/>
              <a:lstStyle/>
              <a:p>
                <a:pPr marL="457200" indent="-457200">
                  <a:buFontTx/>
                  <a:buChar char="-"/>
                </a:pPr>
                <a:r>
                  <a:rPr lang="en-US" sz="2400" dirty="0"/>
                  <a:t>Plotting your model’s predictions (presumably on a scatterplot with real data) use </a:t>
                </a:r>
                <a:r>
                  <a:rPr lang="en-US" sz="2400" dirty="0" err="1"/>
                  <a:t>np.linspace</a:t>
                </a:r>
                <a:r>
                  <a:rPr lang="en-US" sz="2400" dirty="0"/>
                  <a:t> to create a “</a:t>
                </a:r>
                <a:r>
                  <a:rPr lang="en-US" sz="2400" i="1" dirty="0"/>
                  <a:t>dummy</a:t>
                </a:r>
                <a:r>
                  <a:rPr lang="en-US" sz="2400" dirty="0"/>
                  <a:t> </a:t>
                </a:r>
                <a:r>
                  <a:rPr lang="en-US" sz="2400" i="1" dirty="0"/>
                  <a:t>x</a:t>
                </a:r>
                <a:r>
                  <a:rPr lang="en-US" sz="2400" dirty="0"/>
                  <a:t>” and connect with lines and not points!</a:t>
                </a:r>
              </a:p>
              <a:p>
                <a:pPr marL="457200" indent="-457200">
                  <a:buFontTx/>
                  <a:buChar char="-"/>
                </a:pPr>
                <a:r>
                  <a:rPr lang="en-US" sz="2400" dirty="0"/>
                  <a:t>Sorting data: don’t do it!  What could go wrong?  Sorting results, do it!</a:t>
                </a:r>
              </a:p>
              <a:p>
                <a:pPr marL="457200" indent="-457200">
                  <a:buFontTx/>
                  <a:buChar char="-"/>
                </a:pPr>
                <a:r>
                  <a:rPr lang="en-US" sz="2400" dirty="0"/>
                  <a:t>How do you "compare the performance” of several models (to select a best </a:t>
                </a:r>
                <a:r>
                  <a:rPr lang="en-US" sz="2400" i="1" dirty="0"/>
                  <a:t>k</a:t>
                </a:r>
                <a:r>
                  <a:rPr lang="en-US" sz="2400" dirty="0"/>
                  <a:t> in </a:t>
                </a:r>
                <a:r>
                  <a:rPr lang="en-US" sz="2400" i="1" dirty="0"/>
                  <a:t>k</a:t>
                </a:r>
                <a:r>
                  <a:rPr lang="en-US" sz="2400" dirty="0"/>
                  <a:t>-NN or </a:t>
                </a:r>
                <a14:m>
                  <m:oMath xmlns:m="http://schemas.openxmlformats.org/officeDocument/2006/math">
                    <m:r>
                      <a:rPr lang="en-US" sz="2400" b="0" i="1" smtClean="0">
                        <a:latin typeface="Cambria Math" panose="02040503050406030204" pitchFamily="18" charset="0"/>
                      </a:rPr>
                      <m:t>𝜆</m:t>
                    </m:r>
                  </m:oMath>
                </a14:m>
                <a:r>
                  <a:rPr lang="en-US" sz="2400" dirty="0"/>
                  <a:t> in LASSO/Ridge?</a:t>
                </a:r>
              </a:p>
              <a:p>
                <a:pPr marL="457200" indent="-457200">
                  <a:buFontTx/>
                  <a:buChar char="-"/>
                </a:pPr>
                <a:r>
                  <a:rPr lang="en-US" sz="2400" dirty="0"/>
                  <a:t>Bar plot vs. Histogram: what if we have integers?</a:t>
                </a:r>
              </a:p>
              <a:p>
                <a:pPr marL="457200" indent="-457200">
                  <a:buFontTx/>
                  <a:buChar char="-"/>
                </a:pPr>
                <a:r>
                  <a:rPr lang="en-US" sz="2400" dirty="0"/>
                  <a:t>When bootstrapping (or simulating) to compare models/approaches: sample once and fit all models your comparing on this same sample (not a separate sample for each model).  Why?</a:t>
                </a:r>
              </a:p>
              <a:p>
                <a:pPr marL="457200" indent="-457200">
                  <a:buFontTx/>
                  <a:buChar char="-"/>
                </a:pPr>
                <a:r>
                  <a:rPr lang="en-US" sz="2400" dirty="0"/>
                  <a:t>Significant digits!!!  Avoid extremes: 0.00001 and 9.2857104571934812 are not the best choices.  We are not super critical, but 3-5 </a:t>
                </a:r>
                <a:r>
                  <a:rPr lang="en-US" sz="2400" dirty="0" err="1"/>
                  <a:t>sigdigs</a:t>
                </a:r>
                <a:r>
                  <a:rPr lang="en-US" sz="2400" dirty="0"/>
                  <a:t> are reasonable.</a:t>
                </a:r>
              </a:p>
              <a:p>
                <a:pPr marL="457200" indent="-457200">
                  <a:buFontTx/>
                  <a:buChar char="-"/>
                </a:pPr>
                <a:r>
                  <a:rPr lang="en-US" sz="2400" dirty="0"/>
                  <a:t>Be sure to re-run the entire notebook and label your output (don’t just print out numbers without reference): </a:t>
                </a:r>
                <a:r>
                  <a:rPr lang="en-US" sz="2400" b="1" dirty="0"/>
                  <a:t>we’ll start taking off points in HW4.</a:t>
                </a:r>
                <a:r>
                  <a:rPr lang="en-US" sz="2400" dirty="0"/>
                  <a:t> </a:t>
                </a:r>
              </a:p>
              <a:p>
                <a:pPr marL="457200" indent="-457200">
                  <a:buFontTx/>
                  <a:buChar char="-"/>
                </a:pPr>
                <a:endParaRPr lang="en-US" sz="2400" dirty="0"/>
              </a:p>
              <a:p>
                <a:pPr marL="457200" indent="-457200">
                  <a:buFontTx/>
                  <a:buChar char="-"/>
                </a:pPr>
                <a:endParaRPr lang="en-US" sz="2400" dirty="0"/>
              </a:p>
              <a:p>
                <a:pPr marL="457200" indent="-457200">
                  <a:buFontTx/>
                  <a:buChar char="-"/>
                </a:pPr>
                <a:endParaRPr lang="en-US" sz="2400" dirty="0"/>
              </a:p>
              <a:p>
                <a:pPr marL="457200" indent="-457200">
                  <a:buFontTx/>
                  <a:buChar char="-"/>
                </a:pP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63030"/>
                <a:ext cx="10327008" cy="5445174"/>
              </a:xfrm>
              <a:blipFill>
                <a:blip r:embed="rId2"/>
                <a:stretch>
                  <a:fillRect l="-860" t="-1163" r="-3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1993634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 ‘Case Study’</a:t>
            </a:r>
          </a:p>
        </p:txBody>
      </p:sp>
    </p:spTree>
    <p:extLst>
      <p:ext uri="{BB962C8B-B14F-4D97-AF65-F5344CB8AC3E}">
        <p14:creationId xmlns:p14="http://schemas.microsoft.com/office/powerpoint/2010/main" val="190181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12</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583108" y="1437575"/>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583108" y="2300009"/>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583107" y="3162443"/>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583106" y="4022582"/>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583106" y="4882721"/>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1676023" y="2428771"/>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1432750" y="3315923"/>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1494850" y="4151345"/>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635448" y="5042261"/>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6" name="Content Placeholder 2">
            <a:extLst>
              <a:ext uri="{FF2B5EF4-FFF2-40B4-BE49-F238E27FC236}">
                <a16:creationId xmlns:a16="http://schemas.microsoft.com/office/drawing/2014/main" id="{19289E39-B863-254E-A47E-6424A16544B7}"/>
              </a:ext>
            </a:extLst>
          </p:cNvPr>
          <p:cNvSpPr>
            <a:spLocks noGrp="1"/>
          </p:cNvSpPr>
          <p:nvPr>
            <p:ph idx="1"/>
          </p:nvPr>
        </p:nvSpPr>
        <p:spPr>
          <a:xfrm>
            <a:off x="4781924" y="1200239"/>
            <a:ext cx="6720812" cy="5304470"/>
          </a:xfrm>
        </p:spPr>
        <p:txBody>
          <a:bodyPr/>
          <a:lstStyle/>
          <a:p>
            <a:r>
              <a:rPr lang="en-US" sz="2200" dirty="0"/>
              <a:t>I started with some interesting questions.  I wanted to address:</a:t>
            </a:r>
          </a:p>
          <a:p>
            <a:pPr marL="457200" indent="-457200">
              <a:buFontTx/>
              <a:buChar char="-"/>
            </a:pPr>
            <a:r>
              <a:rPr lang="en-US" sz="2200" b="1" dirty="0"/>
              <a:t>The wage gap</a:t>
            </a:r>
            <a:r>
              <a:rPr lang="en-US" sz="2200" dirty="0"/>
              <a:t>.  There is actually lot of publicly available </a:t>
            </a:r>
            <a:r>
              <a:rPr lang="en-US" sz="2200" dirty="0">
                <a:hlinkClick r:id="rId2"/>
              </a:rPr>
              <a:t>salary data </a:t>
            </a:r>
            <a:r>
              <a:rPr lang="en-US" sz="2200" dirty="0"/>
              <a:t>out on the web. But the data do not include sex/gender/race/ethnicity, and are typically volunteered.</a:t>
            </a:r>
          </a:p>
          <a:p>
            <a:pPr marL="457200" indent="-457200">
              <a:buFontTx/>
              <a:buChar char="-"/>
            </a:pPr>
            <a:r>
              <a:rPr lang="en-US" sz="2200" b="1" dirty="0"/>
              <a:t>The effect of COVID-19 on various things: mental health, media consumption, etc.</a:t>
            </a:r>
            <a:r>
              <a:rPr lang="en-US" sz="2200" dirty="0"/>
              <a:t>  Publicly available data is very spotty. Or not </a:t>
            </a:r>
            <a:r>
              <a:rPr lang="en-US" sz="2200" i="1" dirty="0"/>
              <a:t>raw</a:t>
            </a:r>
            <a:r>
              <a:rPr lang="en-US" sz="2200" dirty="0"/>
              <a:t> enough to be useful. Or very expensive (see, </a:t>
            </a:r>
            <a:r>
              <a:rPr lang="en-US" sz="2200" dirty="0">
                <a:hlinkClick r:id="rId3"/>
              </a:rPr>
              <a:t>Nielsen cost</a:t>
            </a:r>
            <a:r>
              <a:rPr lang="en-US" sz="2200" dirty="0"/>
              <a:t>).</a:t>
            </a:r>
          </a:p>
          <a:p>
            <a:pPr marL="457200" indent="-457200">
              <a:buFontTx/>
              <a:buChar char="-"/>
            </a:pPr>
            <a:r>
              <a:rPr lang="en-US" sz="2200" dirty="0"/>
              <a:t>I browsed </a:t>
            </a:r>
            <a:r>
              <a:rPr lang="en-US" sz="2200" dirty="0">
                <a:hlinkClick r:id="rId4"/>
              </a:rPr>
              <a:t>Kaggle Competitions </a:t>
            </a:r>
            <a:r>
              <a:rPr lang="en-US" sz="2200" dirty="0"/>
              <a:t>for interesting questions they have.  Nothing tickled my fancy.</a:t>
            </a:r>
          </a:p>
          <a:p>
            <a:endParaRPr lang="en-US" sz="2200" dirty="0">
              <a:sym typeface="Wingdings" pitchFamily="2" charset="2"/>
            </a:endParaRPr>
          </a:p>
          <a:p>
            <a:r>
              <a:rPr lang="en-US" sz="2200" dirty="0">
                <a:sym typeface="Wingdings" pitchFamily="2" charset="2"/>
              </a:rPr>
              <a:t>So I called an audible… </a:t>
            </a:r>
            <a:endParaRPr lang="en-US" sz="2200" dirty="0"/>
          </a:p>
          <a:p>
            <a:endParaRPr lang="en-US" sz="2200" dirty="0"/>
          </a:p>
        </p:txBody>
      </p:sp>
    </p:spTree>
    <p:extLst>
      <p:ext uri="{BB962C8B-B14F-4D97-AF65-F5344CB8AC3E}">
        <p14:creationId xmlns:p14="http://schemas.microsoft.com/office/powerpoint/2010/main" val="330133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Do you like…stuff?</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5174426" y="1200239"/>
            <a:ext cx="5975361" cy="4805706"/>
          </a:xfrm>
        </p:spPr>
        <p:txBody>
          <a:bodyPr/>
          <a:lstStyle/>
          <a:p>
            <a:r>
              <a:rPr lang="en-US" dirty="0"/>
              <a:t>I like movies.  Let’s start our process by considering a data set from Kaggle:</a:t>
            </a:r>
          </a:p>
          <a:p>
            <a:r>
              <a:rPr lang="en-US" sz="2000" dirty="0">
                <a:hlinkClick r:id="rId2"/>
              </a:rPr>
              <a:t>https://www.kaggle.com/tmdb/tmdb-movie-metadata</a:t>
            </a:r>
            <a:endParaRPr lang="en-US" sz="2000" dirty="0"/>
          </a:p>
          <a:p>
            <a:endParaRPr lang="en-US" sz="2000" dirty="0"/>
          </a:p>
          <a:p>
            <a:endParaRPr lang="en-US" dirty="0"/>
          </a:p>
          <a:p>
            <a:endParaRPr lang="en-US" dirty="0"/>
          </a:p>
          <a:p>
            <a:endParaRPr lang="en-US" dirty="0"/>
          </a:p>
          <a:p>
            <a:endParaRPr lang="en-US" dirty="0"/>
          </a:p>
          <a:p>
            <a:endParaRPr lang="en-US" dirty="0"/>
          </a:p>
          <a:p>
            <a:r>
              <a:rPr lang="en-US" dirty="0"/>
              <a:t>What should we do first?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13</a:t>
            </a:fld>
            <a:endParaRPr lang="en-US"/>
          </a:p>
        </p:txBody>
      </p:sp>
      <p:sp>
        <p:nvSpPr>
          <p:cNvPr id="5" name="Rectangle 4">
            <a:extLst>
              <a:ext uri="{FF2B5EF4-FFF2-40B4-BE49-F238E27FC236}">
                <a16:creationId xmlns:a16="http://schemas.microsoft.com/office/drawing/2014/main" id="{3D6D42F9-AA42-E24C-9320-885F363CE043}"/>
              </a:ext>
            </a:extLst>
          </p:cNvPr>
          <p:cNvSpPr/>
          <p:nvPr/>
        </p:nvSpPr>
        <p:spPr>
          <a:xfrm>
            <a:off x="583108" y="1447967"/>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lumMod val="65000"/>
                  </a:schemeClr>
                </a:solidFill>
              </a:rPr>
              <a:t>Ask an interesting question</a:t>
            </a:r>
          </a:p>
        </p:txBody>
      </p:sp>
      <p:sp>
        <p:nvSpPr>
          <p:cNvPr id="7" name="Rectangle 6">
            <a:extLst>
              <a:ext uri="{FF2B5EF4-FFF2-40B4-BE49-F238E27FC236}">
                <a16:creationId xmlns:a16="http://schemas.microsoft.com/office/drawing/2014/main" id="{24E93525-B0F5-D947-8822-423C59B9A95F}"/>
              </a:ext>
            </a:extLst>
          </p:cNvPr>
          <p:cNvSpPr/>
          <p:nvPr/>
        </p:nvSpPr>
        <p:spPr>
          <a:xfrm>
            <a:off x="583107" y="3172835"/>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 name="Rectangle 7">
            <a:extLst>
              <a:ext uri="{FF2B5EF4-FFF2-40B4-BE49-F238E27FC236}">
                <a16:creationId xmlns:a16="http://schemas.microsoft.com/office/drawing/2014/main" id="{5FFE6BB6-928A-C742-BEA7-144FC83EAAE2}"/>
              </a:ext>
            </a:extLst>
          </p:cNvPr>
          <p:cNvSpPr/>
          <p:nvPr/>
        </p:nvSpPr>
        <p:spPr>
          <a:xfrm>
            <a:off x="583106" y="4032974"/>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9" name="Rectangle 8">
            <a:extLst>
              <a:ext uri="{FF2B5EF4-FFF2-40B4-BE49-F238E27FC236}">
                <a16:creationId xmlns:a16="http://schemas.microsoft.com/office/drawing/2014/main" id="{68CB1A1D-1843-E24E-9B34-453AC74060B2}"/>
              </a:ext>
            </a:extLst>
          </p:cNvPr>
          <p:cNvSpPr/>
          <p:nvPr/>
        </p:nvSpPr>
        <p:spPr>
          <a:xfrm>
            <a:off x="583106" y="4893113"/>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1" name="Rectangle 10">
            <a:extLst>
              <a:ext uri="{FF2B5EF4-FFF2-40B4-BE49-F238E27FC236}">
                <a16:creationId xmlns:a16="http://schemas.microsoft.com/office/drawing/2014/main" id="{943C6091-C9AA-944F-9FB1-8A3BA35FD03D}"/>
              </a:ext>
            </a:extLst>
          </p:cNvPr>
          <p:cNvSpPr/>
          <p:nvPr/>
        </p:nvSpPr>
        <p:spPr>
          <a:xfrm>
            <a:off x="1432750" y="3326315"/>
            <a:ext cx="2256259" cy="461665"/>
          </a:xfrm>
          <a:prstGeom prst="rect">
            <a:avLst/>
          </a:prstGeom>
        </p:spPr>
        <p:txBody>
          <a:bodyPr wrap="none">
            <a:spAutoFit/>
          </a:bodyPr>
          <a:lstStyle/>
          <a:p>
            <a:pPr algn="ctr"/>
            <a:r>
              <a:rPr lang="en-US" sz="2400" dirty="0">
                <a:solidFill>
                  <a:schemeClr val="bg1">
                    <a:lumMod val="65000"/>
                  </a:schemeClr>
                </a:solidFill>
              </a:rPr>
              <a:t>Explore the Data</a:t>
            </a:r>
          </a:p>
        </p:txBody>
      </p:sp>
      <p:sp>
        <p:nvSpPr>
          <p:cNvPr id="12" name="Rectangle 11">
            <a:extLst>
              <a:ext uri="{FF2B5EF4-FFF2-40B4-BE49-F238E27FC236}">
                <a16:creationId xmlns:a16="http://schemas.microsoft.com/office/drawing/2014/main" id="{573BDC29-E803-CC44-BAA1-BF8279D14541}"/>
              </a:ext>
            </a:extLst>
          </p:cNvPr>
          <p:cNvSpPr/>
          <p:nvPr/>
        </p:nvSpPr>
        <p:spPr>
          <a:xfrm>
            <a:off x="1494850" y="4161737"/>
            <a:ext cx="2132059" cy="461665"/>
          </a:xfrm>
          <a:prstGeom prst="rect">
            <a:avLst/>
          </a:prstGeom>
        </p:spPr>
        <p:txBody>
          <a:bodyPr wrap="none">
            <a:spAutoFit/>
          </a:bodyPr>
          <a:lstStyle/>
          <a:p>
            <a:pPr algn="ctr"/>
            <a:r>
              <a:rPr lang="en-US" sz="2400" dirty="0">
                <a:solidFill>
                  <a:schemeClr val="bg1">
                    <a:lumMod val="65000"/>
                  </a:schemeClr>
                </a:solidFill>
              </a:rPr>
              <a:t>Model the Data</a:t>
            </a:r>
          </a:p>
        </p:txBody>
      </p:sp>
      <p:sp>
        <p:nvSpPr>
          <p:cNvPr id="13" name="Rectangle 12">
            <a:extLst>
              <a:ext uri="{FF2B5EF4-FFF2-40B4-BE49-F238E27FC236}">
                <a16:creationId xmlns:a16="http://schemas.microsoft.com/office/drawing/2014/main" id="{01B92473-056A-424C-ABC0-E9DD92813084}"/>
              </a:ext>
            </a:extLst>
          </p:cNvPr>
          <p:cNvSpPr/>
          <p:nvPr/>
        </p:nvSpPr>
        <p:spPr>
          <a:xfrm>
            <a:off x="635448" y="5052653"/>
            <a:ext cx="3850861" cy="400110"/>
          </a:xfrm>
          <a:prstGeom prst="rect">
            <a:avLst/>
          </a:prstGeom>
        </p:spPr>
        <p:txBody>
          <a:bodyPr wrap="none">
            <a:spAutoFit/>
          </a:bodyPr>
          <a:lstStyle/>
          <a:p>
            <a:pPr algn="ctr"/>
            <a:r>
              <a:rPr lang="en-US" sz="2000" dirty="0">
                <a:solidFill>
                  <a:schemeClr val="bg1">
                    <a:lumMod val="65000"/>
                  </a:schemeClr>
                </a:solidFill>
              </a:rPr>
              <a:t>Communicate/Visualize the Results</a:t>
            </a:r>
          </a:p>
        </p:txBody>
      </p:sp>
      <p:pic>
        <p:nvPicPr>
          <p:cNvPr id="14" name="Picture 13">
            <a:extLst>
              <a:ext uri="{FF2B5EF4-FFF2-40B4-BE49-F238E27FC236}">
                <a16:creationId xmlns:a16="http://schemas.microsoft.com/office/drawing/2014/main" id="{1A1F1A30-B433-074F-A247-03E053B9D96A}"/>
              </a:ext>
            </a:extLst>
          </p:cNvPr>
          <p:cNvPicPr>
            <a:picLocks noChangeAspect="1"/>
          </p:cNvPicPr>
          <p:nvPr/>
        </p:nvPicPr>
        <p:blipFill>
          <a:blip r:embed="rId3"/>
          <a:stretch>
            <a:fillRect/>
          </a:stretch>
        </p:blipFill>
        <p:spPr>
          <a:xfrm>
            <a:off x="4781924" y="2647981"/>
            <a:ext cx="6662369" cy="2488090"/>
          </a:xfrm>
          <a:prstGeom prst="rect">
            <a:avLst/>
          </a:prstGeom>
        </p:spPr>
      </p:pic>
      <p:sp>
        <p:nvSpPr>
          <p:cNvPr id="15" name="Rectangle 14">
            <a:extLst>
              <a:ext uri="{FF2B5EF4-FFF2-40B4-BE49-F238E27FC236}">
                <a16:creationId xmlns:a16="http://schemas.microsoft.com/office/drawing/2014/main" id="{63FB05B9-7D52-EF4C-839A-75A4D528A4C2}"/>
              </a:ext>
            </a:extLst>
          </p:cNvPr>
          <p:cNvSpPr/>
          <p:nvPr/>
        </p:nvSpPr>
        <p:spPr>
          <a:xfrm>
            <a:off x="583108" y="2310401"/>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6" name="Rectangle 15">
            <a:extLst>
              <a:ext uri="{FF2B5EF4-FFF2-40B4-BE49-F238E27FC236}">
                <a16:creationId xmlns:a16="http://schemas.microsoft.com/office/drawing/2014/main" id="{3F09B39E-6C7A-E24F-8B42-6F98FADD00EA}"/>
              </a:ext>
            </a:extLst>
          </p:cNvPr>
          <p:cNvSpPr/>
          <p:nvPr/>
        </p:nvSpPr>
        <p:spPr>
          <a:xfrm>
            <a:off x="1388634" y="2362219"/>
            <a:ext cx="2344488" cy="584775"/>
          </a:xfrm>
          <a:prstGeom prst="rect">
            <a:avLst/>
          </a:prstGeom>
        </p:spPr>
        <p:txBody>
          <a:bodyPr wrap="none">
            <a:spAutoFit/>
          </a:bodyPr>
          <a:lstStyle/>
          <a:p>
            <a:pPr algn="ctr"/>
            <a:r>
              <a:rPr lang="en-US" sz="3200" b="1" dirty="0"/>
              <a:t>Get the Data</a:t>
            </a:r>
          </a:p>
        </p:txBody>
      </p:sp>
    </p:spTree>
    <p:extLst>
      <p:ext uri="{BB962C8B-B14F-4D97-AF65-F5344CB8AC3E}">
        <p14:creationId xmlns:p14="http://schemas.microsoft.com/office/powerpoint/2010/main" val="411812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First Glimpse at the Data</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1368084" y="5531597"/>
            <a:ext cx="10474624" cy="491159"/>
          </a:xfrm>
        </p:spPr>
        <p:txBody>
          <a:bodyPr/>
          <a:lstStyle/>
          <a:p>
            <a:r>
              <a:rPr lang="en-US" dirty="0"/>
              <a:t>What are some EDAs we should perform?</a:t>
            </a:r>
          </a:p>
          <a:p>
            <a:endParaRPr lang="en-US" dirty="0"/>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14</a:t>
            </a:fld>
            <a:endParaRPr lang="en-US"/>
          </a:p>
        </p:txBody>
      </p:sp>
      <p:sp>
        <p:nvSpPr>
          <p:cNvPr id="7" name="Rectangle 6">
            <a:extLst>
              <a:ext uri="{FF2B5EF4-FFF2-40B4-BE49-F238E27FC236}">
                <a16:creationId xmlns:a16="http://schemas.microsoft.com/office/drawing/2014/main" id="{24E93525-B0F5-D947-8822-423C59B9A95F}"/>
              </a:ext>
            </a:extLst>
          </p:cNvPr>
          <p:cNvSpPr/>
          <p:nvPr/>
        </p:nvSpPr>
        <p:spPr>
          <a:xfrm>
            <a:off x="4635561" y="13710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lumMod val="50000"/>
                </a:schemeClr>
              </a:solidFill>
            </a:endParaRPr>
          </a:p>
        </p:txBody>
      </p:sp>
      <p:sp>
        <p:nvSpPr>
          <p:cNvPr id="11" name="Rectangle 10">
            <a:extLst>
              <a:ext uri="{FF2B5EF4-FFF2-40B4-BE49-F238E27FC236}">
                <a16:creationId xmlns:a16="http://schemas.microsoft.com/office/drawing/2014/main" id="{943C6091-C9AA-944F-9FB1-8A3BA35FD03D}"/>
              </a:ext>
            </a:extLst>
          </p:cNvPr>
          <p:cNvSpPr/>
          <p:nvPr/>
        </p:nvSpPr>
        <p:spPr>
          <a:xfrm>
            <a:off x="5105355" y="202014"/>
            <a:ext cx="3015954" cy="584775"/>
          </a:xfrm>
          <a:prstGeom prst="rect">
            <a:avLst/>
          </a:prstGeom>
        </p:spPr>
        <p:txBody>
          <a:bodyPr wrap="none">
            <a:spAutoFit/>
          </a:bodyPr>
          <a:lstStyle/>
          <a:p>
            <a:pPr algn="ctr"/>
            <a:r>
              <a:rPr lang="en-US" sz="3200" b="1" dirty="0"/>
              <a:t>Explore the Data</a:t>
            </a:r>
          </a:p>
        </p:txBody>
      </p:sp>
      <p:pic>
        <p:nvPicPr>
          <p:cNvPr id="19" name="Picture 18">
            <a:extLst>
              <a:ext uri="{FF2B5EF4-FFF2-40B4-BE49-F238E27FC236}">
                <a16:creationId xmlns:a16="http://schemas.microsoft.com/office/drawing/2014/main" id="{371459BC-8EEA-6F4A-A6D8-A7F83FF09C0D}"/>
              </a:ext>
            </a:extLst>
          </p:cNvPr>
          <p:cNvPicPr>
            <a:picLocks noChangeAspect="1"/>
          </p:cNvPicPr>
          <p:nvPr/>
        </p:nvPicPr>
        <p:blipFill>
          <a:blip r:embed="rId2"/>
          <a:stretch>
            <a:fillRect/>
          </a:stretch>
        </p:blipFill>
        <p:spPr>
          <a:xfrm>
            <a:off x="1371245" y="1025759"/>
            <a:ext cx="3264316" cy="4201391"/>
          </a:xfrm>
          <a:prstGeom prst="rect">
            <a:avLst/>
          </a:prstGeom>
        </p:spPr>
      </p:pic>
      <p:pic>
        <p:nvPicPr>
          <p:cNvPr id="21" name="Picture 20">
            <a:extLst>
              <a:ext uri="{FF2B5EF4-FFF2-40B4-BE49-F238E27FC236}">
                <a16:creationId xmlns:a16="http://schemas.microsoft.com/office/drawing/2014/main" id="{46CEA928-F897-D24B-A451-5CC6E7CABD52}"/>
              </a:ext>
            </a:extLst>
          </p:cNvPr>
          <p:cNvPicPr>
            <a:picLocks noChangeAspect="1"/>
          </p:cNvPicPr>
          <p:nvPr/>
        </p:nvPicPr>
        <p:blipFill>
          <a:blip r:embed="rId3"/>
          <a:stretch>
            <a:fillRect/>
          </a:stretch>
        </p:blipFill>
        <p:spPr>
          <a:xfrm>
            <a:off x="4872461" y="1025759"/>
            <a:ext cx="6970247" cy="3027274"/>
          </a:xfrm>
          <a:prstGeom prst="rect">
            <a:avLst/>
          </a:prstGeom>
        </p:spPr>
      </p:pic>
      <p:pic>
        <p:nvPicPr>
          <p:cNvPr id="22" name="Picture 21">
            <a:extLst>
              <a:ext uri="{FF2B5EF4-FFF2-40B4-BE49-F238E27FC236}">
                <a16:creationId xmlns:a16="http://schemas.microsoft.com/office/drawing/2014/main" id="{2D61DD99-61C4-6A4F-8BCC-091C889E5DFD}"/>
              </a:ext>
            </a:extLst>
          </p:cNvPr>
          <p:cNvPicPr>
            <a:picLocks noChangeAspect="1"/>
          </p:cNvPicPr>
          <p:nvPr/>
        </p:nvPicPr>
        <p:blipFill>
          <a:blip r:embed="rId4"/>
          <a:stretch>
            <a:fillRect/>
          </a:stretch>
        </p:blipFill>
        <p:spPr>
          <a:xfrm>
            <a:off x="4872461" y="3941521"/>
            <a:ext cx="6970247" cy="1573265"/>
          </a:xfrm>
          <a:prstGeom prst="rect">
            <a:avLst/>
          </a:prstGeom>
        </p:spPr>
      </p:pic>
    </p:spTree>
    <p:extLst>
      <p:ext uri="{BB962C8B-B14F-4D97-AF65-F5344CB8AC3E}">
        <p14:creationId xmlns:p14="http://schemas.microsoft.com/office/powerpoint/2010/main" val="57694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First EDA of the Data</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7069816" y="4178461"/>
            <a:ext cx="4772892" cy="2094824"/>
          </a:xfrm>
        </p:spPr>
        <p:txBody>
          <a:bodyPr/>
          <a:lstStyle/>
          <a:p>
            <a:r>
              <a:rPr lang="en-US" dirty="0"/>
              <a:t>What are some necessary cleaning and wrangling tasks?  </a:t>
            </a:r>
          </a:p>
          <a:p>
            <a:r>
              <a:rPr lang="en-US" dirty="0"/>
              <a:t>What other EDAs we should perform?</a:t>
            </a:r>
          </a:p>
          <a:p>
            <a:r>
              <a:rPr lang="en-US" dirty="0"/>
              <a:t> </a:t>
            </a:r>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15</a:t>
            </a:fld>
            <a:endParaRPr lang="en-US"/>
          </a:p>
        </p:txBody>
      </p:sp>
      <p:sp>
        <p:nvSpPr>
          <p:cNvPr id="7" name="Rectangle 6">
            <a:extLst>
              <a:ext uri="{FF2B5EF4-FFF2-40B4-BE49-F238E27FC236}">
                <a16:creationId xmlns:a16="http://schemas.microsoft.com/office/drawing/2014/main" id="{24E93525-B0F5-D947-8822-423C59B9A95F}"/>
              </a:ext>
            </a:extLst>
          </p:cNvPr>
          <p:cNvSpPr/>
          <p:nvPr/>
        </p:nvSpPr>
        <p:spPr>
          <a:xfrm>
            <a:off x="4635561" y="13710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lumMod val="50000"/>
                </a:schemeClr>
              </a:solidFill>
            </a:endParaRPr>
          </a:p>
        </p:txBody>
      </p:sp>
      <p:sp>
        <p:nvSpPr>
          <p:cNvPr id="11" name="Rectangle 10">
            <a:extLst>
              <a:ext uri="{FF2B5EF4-FFF2-40B4-BE49-F238E27FC236}">
                <a16:creationId xmlns:a16="http://schemas.microsoft.com/office/drawing/2014/main" id="{943C6091-C9AA-944F-9FB1-8A3BA35FD03D}"/>
              </a:ext>
            </a:extLst>
          </p:cNvPr>
          <p:cNvSpPr/>
          <p:nvPr/>
        </p:nvSpPr>
        <p:spPr>
          <a:xfrm>
            <a:off x="5105355" y="202014"/>
            <a:ext cx="3015954" cy="584775"/>
          </a:xfrm>
          <a:prstGeom prst="rect">
            <a:avLst/>
          </a:prstGeom>
        </p:spPr>
        <p:txBody>
          <a:bodyPr wrap="none">
            <a:spAutoFit/>
          </a:bodyPr>
          <a:lstStyle/>
          <a:p>
            <a:pPr algn="ctr"/>
            <a:r>
              <a:rPr lang="en-US" sz="3200" b="1" dirty="0"/>
              <a:t>Explore the Data</a:t>
            </a:r>
          </a:p>
        </p:txBody>
      </p:sp>
      <p:pic>
        <p:nvPicPr>
          <p:cNvPr id="18" name="Picture 17">
            <a:extLst>
              <a:ext uri="{FF2B5EF4-FFF2-40B4-BE49-F238E27FC236}">
                <a16:creationId xmlns:a16="http://schemas.microsoft.com/office/drawing/2014/main" id="{3D8156A9-3687-C74A-B52E-4FF63C060B5D}"/>
              </a:ext>
            </a:extLst>
          </p:cNvPr>
          <p:cNvPicPr>
            <a:picLocks noChangeAspect="1"/>
          </p:cNvPicPr>
          <p:nvPr/>
        </p:nvPicPr>
        <p:blipFill>
          <a:blip r:embed="rId2"/>
          <a:stretch>
            <a:fillRect/>
          </a:stretch>
        </p:blipFill>
        <p:spPr>
          <a:xfrm>
            <a:off x="1554255" y="998324"/>
            <a:ext cx="4929589" cy="4921898"/>
          </a:xfrm>
          <a:prstGeom prst="rect">
            <a:avLst/>
          </a:prstGeom>
        </p:spPr>
      </p:pic>
      <p:pic>
        <p:nvPicPr>
          <p:cNvPr id="20" name="Picture 19">
            <a:extLst>
              <a:ext uri="{FF2B5EF4-FFF2-40B4-BE49-F238E27FC236}">
                <a16:creationId xmlns:a16="http://schemas.microsoft.com/office/drawing/2014/main" id="{F97BFFA4-5822-8A4A-AD7C-3B44D3629496}"/>
              </a:ext>
            </a:extLst>
          </p:cNvPr>
          <p:cNvPicPr>
            <a:picLocks noChangeAspect="1"/>
          </p:cNvPicPr>
          <p:nvPr/>
        </p:nvPicPr>
        <p:blipFill>
          <a:blip r:embed="rId3"/>
          <a:stretch>
            <a:fillRect/>
          </a:stretch>
        </p:blipFill>
        <p:spPr>
          <a:xfrm>
            <a:off x="7234725" y="1580475"/>
            <a:ext cx="2231393" cy="1805012"/>
          </a:xfrm>
          <a:prstGeom prst="rect">
            <a:avLst/>
          </a:prstGeom>
        </p:spPr>
      </p:pic>
    </p:spTree>
    <p:extLst>
      <p:ext uri="{BB962C8B-B14F-4D97-AF65-F5344CB8AC3E}">
        <p14:creationId xmlns:p14="http://schemas.microsoft.com/office/powerpoint/2010/main" val="205226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4817-AA77-4246-AFF4-65B59691882B}"/>
              </a:ext>
            </a:extLst>
          </p:cNvPr>
          <p:cNvSpPr>
            <a:spLocks noGrp="1"/>
          </p:cNvSpPr>
          <p:nvPr>
            <p:ph type="title"/>
          </p:nvPr>
        </p:nvSpPr>
        <p:spPr>
          <a:xfrm>
            <a:off x="850075" y="3096491"/>
            <a:ext cx="10515600" cy="3065317"/>
          </a:xfrm>
        </p:spPr>
        <p:txBody>
          <a:bodyPr/>
          <a:lstStyle/>
          <a:p>
            <a:pPr algn="l"/>
            <a:r>
              <a:rPr lang="en-US" sz="2400" u="sng" dirty="0"/>
              <a:t>Breakout #1 Tasks (15-20min): </a:t>
            </a:r>
            <a:br>
              <a:rPr lang="en-US" sz="2400" dirty="0"/>
            </a:br>
            <a:r>
              <a:rPr lang="en-US" sz="2400" dirty="0"/>
              <a:t>1. Someone share (the person who resides closest to the </a:t>
            </a:r>
            <a:r>
              <a:rPr lang="en-US" sz="2400" dirty="0">
                <a:hlinkClick r:id="rId2"/>
              </a:rPr>
              <a:t>Bahamas</a:t>
            </a:r>
            <a:r>
              <a:rPr lang="en-US" sz="2400" dirty="0"/>
              <a:t>…thanks Columbus).  Someone different will share in the next breakout.</a:t>
            </a:r>
            <a:br>
              <a:rPr lang="en-US" sz="2400" dirty="0"/>
            </a:br>
            <a:r>
              <a:rPr lang="en-US" sz="2400" dirty="0"/>
              <a:t>2. Explore the data (some of that is done with you with code).  Please do a little more exploration.</a:t>
            </a:r>
            <a:br>
              <a:rPr lang="en-US" sz="2400" dirty="0"/>
            </a:br>
            <a:r>
              <a:rPr lang="en-US" sz="2400" dirty="0"/>
              <a:t>3. Come up with an interesting question or two you can answer with this data set. Come up with a question or two that can be answered with </a:t>
            </a:r>
            <a:r>
              <a:rPr lang="en-US" sz="2400" b="1" dirty="0"/>
              <a:t>supplemental data</a:t>
            </a:r>
            <a:r>
              <a:rPr lang="en-US" sz="2400" dirty="0"/>
              <a:t>:</a:t>
            </a:r>
            <a:br>
              <a:rPr lang="en-US" sz="2400" dirty="0"/>
            </a:br>
            <a:r>
              <a:rPr lang="en-US" sz="2400" dirty="0"/>
              <a:t>	- start with ideal, and then get more practical based on what is likely available. </a:t>
            </a:r>
            <a:br>
              <a:rPr lang="en-US" sz="2400" dirty="0"/>
            </a:br>
            <a:endParaRPr lang="en-US" sz="2400" dirty="0"/>
          </a:p>
        </p:txBody>
      </p:sp>
      <p:sp>
        <p:nvSpPr>
          <p:cNvPr id="3" name="Slide Number Placeholder 2">
            <a:extLst>
              <a:ext uri="{FF2B5EF4-FFF2-40B4-BE49-F238E27FC236}">
                <a16:creationId xmlns:a16="http://schemas.microsoft.com/office/drawing/2014/main" id="{EDC155FA-E748-A343-AF2F-D90AA565A343}"/>
              </a:ext>
            </a:extLst>
          </p:cNvPr>
          <p:cNvSpPr>
            <a:spLocks noGrp="1"/>
          </p:cNvSpPr>
          <p:nvPr>
            <p:ph type="sldNum" sz="quarter" idx="12"/>
          </p:nvPr>
        </p:nvSpPr>
        <p:spPr/>
        <p:txBody>
          <a:bodyPr/>
          <a:lstStyle/>
          <a:p>
            <a:fld id="{81B7CCDB-6D39-0547-B7B3-C80E39D6513A}" type="slidenum">
              <a:rPr lang="en-US" smtClean="0"/>
              <a:t>16</a:t>
            </a:fld>
            <a:endParaRPr lang="en-US"/>
          </a:p>
        </p:txBody>
      </p:sp>
      <p:pic>
        <p:nvPicPr>
          <p:cNvPr id="4" name="Picture 3">
            <a:extLst>
              <a:ext uri="{FF2B5EF4-FFF2-40B4-BE49-F238E27FC236}">
                <a16:creationId xmlns:a16="http://schemas.microsoft.com/office/drawing/2014/main" id="{3D1A7355-8C63-7C41-81B3-359F3A6D9ECA}"/>
              </a:ext>
            </a:extLst>
          </p:cNvPr>
          <p:cNvPicPr>
            <a:picLocks noChangeAspect="1"/>
          </p:cNvPicPr>
          <p:nvPr/>
        </p:nvPicPr>
        <p:blipFill>
          <a:blip r:embed="rId3"/>
          <a:stretch>
            <a:fillRect/>
          </a:stretch>
        </p:blipFill>
        <p:spPr>
          <a:xfrm>
            <a:off x="8186882" y="249381"/>
            <a:ext cx="2669235" cy="3012209"/>
          </a:xfrm>
          <a:prstGeom prst="rect">
            <a:avLst/>
          </a:prstGeom>
        </p:spPr>
      </p:pic>
    </p:spTree>
    <p:extLst>
      <p:ext uri="{BB962C8B-B14F-4D97-AF65-F5344CB8AC3E}">
        <p14:creationId xmlns:p14="http://schemas.microsoft.com/office/powerpoint/2010/main" val="77634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Any interesting questions?  </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4781924" y="1200239"/>
            <a:ext cx="6305764" cy="4805706"/>
          </a:xfrm>
        </p:spPr>
        <p:txBody>
          <a:bodyPr/>
          <a:lstStyle/>
          <a:p>
            <a:endParaRPr lang="en-US" dirty="0"/>
          </a:p>
          <a:p>
            <a:r>
              <a:rPr lang="en-US" dirty="0"/>
              <a:t>What are some interesting questions you came up with for this data set?</a:t>
            </a:r>
          </a:p>
          <a:p>
            <a:endParaRPr lang="en-US" dirty="0"/>
          </a:p>
          <a:p>
            <a:endParaRPr lang="en-US" dirty="0"/>
          </a:p>
          <a:p>
            <a:r>
              <a:rPr lang="en-US" dirty="0"/>
              <a:t>What are some interesting questions using supplemental data?</a:t>
            </a:r>
          </a:p>
          <a:p>
            <a:endParaRPr lang="en-US" dirty="0"/>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a:extLst>
              <a:ext uri="{FF2B5EF4-FFF2-40B4-BE49-F238E27FC236}">
                <a16:creationId xmlns:a16="http://schemas.microsoft.com/office/drawing/2014/main" id="{3D6D42F9-AA42-E24C-9320-885F363CE043}"/>
              </a:ext>
            </a:extLst>
          </p:cNvPr>
          <p:cNvSpPr/>
          <p:nvPr/>
        </p:nvSpPr>
        <p:spPr>
          <a:xfrm>
            <a:off x="583108" y="1447967"/>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tx1"/>
                </a:solidFill>
              </a:rPr>
              <a:t>Ask an interesting question</a:t>
            </a:r>
          </a:p>
        </p:txBody>
      </p:sp>
      <p:sp>
        <p:nvSpPr>
          <p:cNvPr id="6" name="Rectangle 5">
            <a:extLst>
              <a:ext uri="{FF2B5EF4-FFF2-40B4-BE49-F238E27FC236}">
                <a16:creationId xmlns:a16="http://schemas.microsoft.com/office/drawing/2014/main" id="{E0BC6D71-E24D-994D-ABA3-45C2A33CDEC2}"/>
              </a:ext>
            </a:extLst>
          </p:cNvPr>
          <p:cNvSpPr/>
          <p:nvPr/>
        </p:nvSpPr>
        <p:spPr>
          <a:xfrm>
            <a:off x="583108" y="2310401"/>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ectangle 6">
            <a:extLst>
              <a:ext uri="{FF2B5EF4-FFF2-40B4-BE49-F238E27FC236}">
                <a16:creationId xmlns:a16="http://schemas.microsoft.com/office/drawing/2014/main" id="{24E93525-B0F5-D947-8822-423C59B9A95F}"/>
              </a:ext>
            </a:extLst>
          </p:cNvPr>
          <p:cNvSpPr/>
          <p:nvPr/>
        </p:nvSpPr>
        <p:spPr>
          <a:xfrm>
            <a:off x="583107" y="3172835"/>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ectangle 7">
            <a:extLst>
              <a:ext uri="{FF2B5EF4-FFF2-40B4-BE49-F238E27FC236}">
                <a16:creationId xmlns:a16="http://schemas.microsoft.com/office/drawing/2014/main" id="{5FFE6BB6-928A-C742-BEA7-144FC83EAAE2}"/>
              </a:ext>
            </a:extLst>
          </p:cNvPr>
          <p:cNvSpPr/>
          <p:nvPr/>
        </p:nvSpPr>
        <p:spPr>
          <a:xfrm>
            <a:off x="583106" y="4032974"/>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ectangle 8">
            <a:extLst>
              <a:ext uri="{FF2B5EF4-FFF2-40B4-BE49-F238E27FC236}">
                <a16:creationId xmlns:a16="http://schemas.microsoft.com/office/drawing/2014/main" id="{68CB1A1D-1843-E24E-9B34-453AC74060B2}"/>
              </a:ext>
            </a:extLst>
          </p:cNvPr>
          <p:cNvSpPr/>
          <p:nvPr/>
        </p:nvSpPr>
        <p:spPr>
          <a:xfrm>
            <a:off x="583106" y="4893113"/>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 name="Rectangle 9">
            <a:extLst>
              <a:ext uri="{FF2B5EF4-FFF2-40B4-BE49-F238E27FC236}">
                <a16:creationId xmlns:a16="http://schemas.microsoft.com/office/drawing/2014/main" id="{3E1189DE-87AB-2C48-A6DF-A34F771F26F5}"/>
              </a:ext>
            </a:extLst>
          </p:cNvPr>
          <p:cNvSpPr/>
          <p:nvPr/>
        </p:nvSpPr>
        <p:spPr>
          <a:xfrm>
            <a:off x="1676023" y="2439163"/>
            <a:ext cx="1769715" cy="461665"/>
          </a:xfrm>
          <a:prstGeom prst="rect">
            <a:avLst/>
          </a:prstGeom>
        </p:spPr>
        <p:txBody>
          <a:bodyPr wrap="none">
            <a:spAutoFit/>
          </a:bodyPr>
          <a:lstStyle/>
          <a:p>
            <a:pPr algn="ctr"/>
            <a:r>
              <a:rPr lang="en-US" sz="2400" dirty="0">
                <a:solidFill>
                  <a:schemeClr val="bg1">
                    <a:lumMod val="50000"/>
                  </a:schemeClr>
                </a:solidFill>
              </a:rPr>
              <a:t>Get the Data</a:t>
            </a:r>
          </a:p>
        </p:txBody>
      </p:sp>
      <p:sp>
        <p:nvSpPr>
          <p:cNvPr id="11" name="Rectangle 10">
            <a:extLst>
              <a:ext uri="{FF2B5EF4-FFF2-40B4-BE49-F238E27FC236}">
                <a16:creationId xmlns:a16="http://schemas.microsoft.com/office/drawing/2014/main" id="{943C6091-C9AA-944F-9FB1-8A3BA35FD03D}"/>
              </a:ext>
            </a:extLst>
          </p:cNvPr>
          <p:cNvSpPr/>
          <p:nvPr/>
        </p:nvSpPr>
        <p:spPr>
          <a:xfrm>
            <a:off x="1432750" y="3326315"/>
            <a:ext cx="2256259" cy="461665"/>
          </a:xfrm>
          <a:prstGeom prst="rect">
            <a:avLst/>
          </a:prstGeom>
        </p:spPr>
        <p:txBody>
          <a:bodyPr wrap="none">
            <a:spAutoFit/>
          </a:bodyPr>
          <a:lstStyle/>
          <a:p>
            <a:pPr algn="ctr"/>
            <a:r>
              <a:rPr lang="en-US" sz="2400" dirty="0">
                <a:solidFill>
                  <a:schemeClr val="bg1">
                    <a:lumMod val="50000"/>
                  </a:schemeClr>
                </a:solidFill>
              </a:rPr>
              <a:t>Explore the Data</a:t>
            </a:r>
          </a:p>
        </p:txBody>
      </p:sp>
      <p:sp>
        <p:nvSpPr>
          <p:cNvPr id="12" name="Rectangle 11">
            <a:extLst>
              <a:ext uri="{FF2B5EF4-FFF2-40B4-BE49-F238E27FC236}">
                <a16:creationId xmlns:a16="http://schemas.microsoft.com/office/drawing/2014/main" id="{573BDC29-E803-CC44-BAA1-BF8279D14541}"/>
              </a:ext>
            </a:extLst>
          </p:cNvPr>
          <p:cNvSpPr/>
          <p:nvPr/>
        </p:nvSpPr>
        <p:spPr>
          <a:xfrm>
            <a:off x="1494850" y="4161737"/>
            <a:ext cx="2132059" cy="461665"/>
          </a:xfrm>
          <a:prstGeom prst="rect">
            <a:avLst/>
          </a:prstGeom>
        </p:spPr>
        <p:txBody>
          <a:bodyPr wrap="none">
            <a:spAutoFit/>
          </a:bodyPr>
          <a:lstStyle/>
          <a:p>
            <a:pPr algn="ctr"/>
            <a:r>
              <a:rPr lang="en-US" sz="2400" dirty="0">
                <a:solidFill>
                  <a:schemeClr val="bg1">
                    <a:lumMod val="50000"/>
                  </a:schemeClr>
                </a:solidFill>
              </a:rPr>
              <a:t>Model the Data</a:t>
            </a:r>
          </a:p>
        </p:txBody>
      </p:sp>
      <p:sp>
        <p:nvSpPr>
          <p:cNvPr id="13" name="Rectangle 12">
            <a:extLst>
              <a:ext uri="{FF2B5EF4-FFF2-40B4-BE49-F238E27FC236}">
                <a16:creationId xmlns:a16="http://schemas.microsoft.com/office/drawing/2014/main" id="{01B92473-056A-424C-ABC0-E9DD92813084}"/>
              </a:ext>
            </a:extLst>
          </p:cNvPr>
          <p:cNvSpPr/>
          <p:nvPr/>
        </p:nvSpPr>
        <p:spPr>
          <a:xfrm>
            <a:off x="635448" y="5052653"/>
            <a:ext cx="3850861" cy="400110"/>
          </a:xfrm>
          <a:prstGeom prst="rect">
            <a:avLst/>
          </a:prstGeom>
        </p:spPr>
        <p:txBody>
          <a:bodyPr wrap="none">
            <a:spAutoFit/>
          </a:bodyPr>
          <a:lstStyle/>
          <a:p>
            <a:pPr algn="ctr"/>
            <a:r>
              <a:rPr lang="en-US" sz="2000" dirty="0">
                <a:solidFill>
                  <a:schemeClr val="bg1">
                    <a:lumMod val="50000"/>
                  </a:schemeClr>
                </a:solidFill>
              </a:rPr>
              <a:t>Communicate/Visualize the Results</a:t>
            </a:r>
          </a:p>
        </p:txBody>
      </p:sp>
    </p:spTree>
    <p:extLst>
      <p:ext uri="{BB962C8B-B14F-4D97-AF65-F5344CB8AC3E}">
        <p14:creationId xmlns:p14="http://schemas.microsoft.com/office/powerpoint/2010/main" val="113484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My questions:</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4781924" y="983807"/>
            <a:ext cx="6305764" cy="5022138"/>
          </a:xfrm>
        </p:spPr>
        <p:txBody>
          <a:bodyPr/>
          <a:lstStyle/>
          <a:p>
            <a:r>
              <a:rPr lang="en-US" dirty="0"/>
              <a:t>I came up with simple questions (and pretty straight-forward one for now):</a:t>
            </a:r>
          </a:p>
          <a:p>
            <a:endParaRPr lang="en-US" dirty="0"/>
          </a:p>
          <a:p>
            <a:r>
              <a:rPr lang="en-US" dirty="0"/>
              <a:t>#1: How is revenue associated with budget? </a:t>
            </a:r>
          </a:p>
          <a:p>
            <a:endParaRPr lang="en-US" dirty="0"/>
          </a:p>
          <a:p>
            <a:r>
              <a:rPr lang="en-US" dirty="0"/>
              <a:t>#2: How has this evolved over time?</a:t>
            </a:r>
          </a:p>
          <a:p>
            <a:endParaRPr lang="en-US" dirty="0"/>
          </a:p>
          <a:p>
            <a:r>
              <a:rPr lang="en-US" dirty="0"/>
              <a:t>#3: What other factors relate to revenue of a movie? </a:t>
            </a:r>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18</a:t>
            </a:fld>
            <a:endParaRPr lang="en-US"/>
          </a:p>
        </p:txBody>
      </p:sp>
      <p:sp>
        <p:nvSpPr>
          <p:cNvPr id="5" name="Rectangle 4">
            <a:extLst>
              <a:ext uri="{FF2B5EF4-FFF2-40B4-BE49-F238E27FC236}">
                <a16:creationId xmlns:a16="http://schemas.microsoft.com/office/drawing/2014/main" id="{3D6D42F9-AA42-E24C-9320-885F363CE043}"/>
              </a:ext>
            </a:extLst>
          </p:cNvPr>
          <p:cNvSpPr/>
          <p:nvPr/>
        </p:nvSpPr>
        <p:spPr>
          <a:xfrm>
            <a:off x="583108" y="1447967"/>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tx1"/>
                </a:solidFill>
              </a:rPr>
              <a:t>Ask an interesting question</a:t>
            </a:r>
          </a:p>
        </p:txBody>
      </p:sp>
      <p:sp>
        <p:nvSpPr>
          <p:cNvPr id="6" name="Rectangle 5">
            <a:extLst>
              <a:ext uri="{FF2B5EF4-FFF2-40B4-BE49-F238E27FC236}">
                <a16:creationId xmlns:a16="http://schemas.microsoft.com/office/drawing/2014/main" id="{E0BC6D71-E24D-994D-ABA3-45C2A33CDEC2}"/>
              </a:ext>
            </a:extLst>
          </p:cNvPr>
          <p:cNvSpPr/>
          <p:nvPr/>
        </p:nvSpPr>
        <p:spPr>
          <a:xfrm>
            <a:off x="583108" y="2310401"/>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ectangle 6">
            <a:extLst>
              <a:ext uri="{FF2B5EF4-FFF2-40B4-BE49-F238E27FC236}">
                <a16:creationId xmlns:a16="http://schemas.microsoft.com/office/drawing/2014/main" id="{24E93525-B0F5-D947-8822-423C59B9A95F}"/>
              </a:ext>
            </a:extLst>
          </p:cNvPr>
          <p:cNvSpPr/>
          <p:nvPr/>
        </p:nvSpPr>
        <p:spPr>
          <a:xfrm>
            <a:off x="583107" y="3172835"/>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ectangle 7">
            <a:extLst>
              <a:ext uri="{FF2B5EF4-FFF2-40B4-BE49-F238E27FC236}">
                <a16:creationId xmlns:a16="http://schemas.microsoft.com/office/drawing/2014/main" id="{5FFE6BB6-928A-C742-BEA7-144FC83EAAE2}"/>
              </a:ext>
            </a:extLst>
          </p:cNvPr>
          <p:cNvSpPr/>
          <p:nvPr/>
        </p:nvSpPr>
        <p:spPr>
          <a:xfrm>
            <a:off x="583106" y="4032974"/>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ectangle 8">
            <a:extLst>
              <a:ext uri="{FF2B5EF4-FFF2-40B4-BE49-F238E27FC236}">
                <a16:creationId xmlns:a16="http://schemas.microsoft.com/office/drawing/2014/main" id="{68CB1A1D-1843-E24E-9B34-453AC74060B2}"/>
              </a:ext>
            </a:extLst>
          </p:cNvPr>
          <p:cNvSpPr/>
          <p:nvPr/>
        </p:nvSpPr>
        <p:spPr>
          <a:xfrm>
            <a:off x="583106" y="4893113"/>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 name="Rectangle 9">
            <a:extLst>
              <a:ext uri="{FF2B5EF4-FFF2-40B4-BE49-F238E27FC236}">
                <a16:creationId xmlns:a16="http://schemas.microsoft.com/office/drawing/2014/main" id="{3E1189DE-87AB-2C48-A6DF-A34F771F26F5}"/>
              </a:ext>
            </a:extLst>
          </p:cNvPr>
          <p:cNvSpPr/>
          <p:nvPr/>
        </p:nvSpPr>
        <p:spPr>
          <a:xfrm>
            <a:off x="1676023" y="2439163"/>
            <a:ext cx="1769715" cy="461665"/>
          </a:xfrm>
          <a:prstGeom prst="rect">
            <a:avLst/>
          </a:prstGeom>
        </p:spPr>
        <p:txBody>
          <a:bodyPr wrap="none">
            <a:spAutoFit/>
          </a:bodyPr>
          <a:lstStyle/>
          <a:p>
            <a:pPr algn="ctr"/>
            <a:r>
              <a:rPr lang="en-US" sz="2400" dirty="0">
                <a:solidFill>
                  <a:schemeClr val="bg1">
                    <a:lumMod val="50000"/>
                  </a:schemeClr>
                </a:solidFill>
              </a:rPr>
              <a:t>Get the Data</a:t>
            </a:r>
          </a:p>
        </p:txBody>
      </p:sp>
      <p:sp>
        <p:nvSpPr>
          <p:cNvPr id="11" name="Rectangle 10">
            <a:extLst>
              <a:ext uri="{FF2B5EF4-FFF2-40B4-BE49-F238E27FC236}">
                <a16:creationId xmlns:a16="http://schemas.microsoft.com/office/drawing/2014/main" id="{943C6091-C9AA-944F-9FB1-8A3BA35FD03D}"/>
              </a:ext>
            </a:extLst>
          </p:cNvPr>
          <p:cNvSpPr/>
          <p:nvPr/>
        </p:nvSpPr>
        <p:spPr>
          <a:xfrm>
            <a:off x="1432750" y="3326315"/>
            <a:ext cx="2256259" cy="461665"/>
          </a:xfrm>
          <a:prstGeom prst="rect">
            <a:avLst/>
          </a:prstGeom>
        </p:spPr>
        <p:txBody>
          <a:bodyPr wrap="none">
            <a:spAutoFit/>
          </a:bodyPr>
          <a:lstStyle/>
          <a:p>
            <a:pPr algn="ctr"/>
            <a:r>
              <a:rPr lang="en-US" sz="2400" dirty="0">
                <a:solidFill>
                  <a:schemeClr val="bg1">
                    <a:lumMod val="50000"/>
                  </a:schemeClr>
                </a:solidFill>
              </a:rPr>
              <a:t>Explore the Data</a:t>
            </a:r>
          </a:p>
        </p:txBody>
      </p:sp>
      <p:sp>
        <p:nvSpPr>
          <p:cNvPr id="12" name="Rectangle 11">
            <a:extLst>
              <a:ext uri="{FF2B5EF4-FFF2-40B4-BE49-F238E27FC236}">
                <a16:creationId xmlns:a16="http://schemas.microsoft.com/office/drawing/2014/main" id="{573BDC29-E803-CC44-BAA1-BF8279D14541}"/>
              </a:ext>
            </a:extLst>
          </p:cNvPr>
          <p:cNvSpPr/>
          <p:nvPr/>
        </p:nvSpPr>
        <p:spPr>
          <a:xfrm>
            <a:off x="1494850" y="4161737"/>
            <a:ext cx="2132059" cy="461665"/>
          </a:xfrm>
          <a:prstGeom prst="rect">
            <a:avLst/>
          </a:prstGeom>
        </p:spPr>
        <p:txBody>
          <a:bodyPr wrap="none">
            <a:spAutoFit/>
          </a:bodyPr>
          <a:lstStyle/>
          <a:p>
            <a:pPr algn="ctr"/>
            <a:r>
              <a:rPr lang="en-US" sz="2400" dirty="0">
                <a:solidFill>
                  <a:schemeClr val="bg1">
                    <a:lumMod val="50000"/>
                  </a:schemeClr>
                </a:solidFill>
              </a:rPr>
              <a:t>Model the Data</a:t>
            </a:r>
          </a:p>
        </p:txBody>
      </p:sp>
      <p:sp>
        <p:nvSpPr>
          <p:cNvPr id="13" name="Rectangle 12">
            <a:extLst>
              <a:ext uri="{FF2B5EF4-FFF2-40B4-BE49-F238E27FC236}">
                <a16:creationId xmlns:a16="http://schemas.microsoft.com/office/drawing/2014/main" id="{01B92473-056A-424C-ABC0-E9DD92813084}"/>
              </a:ext>
            </a:extLst>
          </p:cNvPr>
          <p:cNvSpPr/>
          <p:nvPr/>
        </p:nvSpPr>
        <p:spPr>
          <a:xfrm>
            <a:off x="635448" y="5052653"/>
            <a:ext cx="3850861" cy="400110"/>
          </a:xfrm>
          <a:prstGeom prst="rect">
            <a:avLst/>
          </a:prstGeom>
        </p:spPr>
        <p:txBody>
          <a:bodyPr wrap="none">
            <a:spAutoFit/>
          </a:bodyPr>
          <a:lstStyle/>
          <a:p>
            <a:pPr algn="ctr"/>
            <a:r>
              <a:rPr lang="en-US" sz="2000" dirty="0">
                <a:solidFill>
                  <a:schemeClr val="bg1">
                    <a:lumMod val="50000"/>
                  </a:schemeClr>
                </a:solidFill>
              </a:rPr>
              <a:t>Communicate/Visualize the Results</a:t>
            </a:r>
          </a:p>
        </p:txBody>
      </p:sp>
    </p:spTree>
    <p:extLst>
      <p:ext uri="{BB962C8B-B14F-4D97-AF65-F5344CB8AC3E}">
        <p14:creationId xmlns:p14="http://schemas.microsoft.com/office/powerpoint/2010/main" val="58425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1488831"/>
            <a:ext cx="10327008" cy="5076092"/>
          </a:xfrm>
        </p:spPr>
        <p:txBody>
          <a:bodyPr/>
          <a:lstStyle/>
          <a:p>
            <a:pPr marL="457200" indent="-457200">
              <a:spcBef>
                <a:spcPts val="0"/>
              </a:spcBef>
              <a:spcAft>
                <a:spcPts val="1200"/>
              </a:spcAft>
              <a:buFont typeface="Arial" charset="0"/>
              <a:buChar char="•"/>
            </a:pPr>
            <a:r>
              <a:rPr lang="en-US" dirty="0"/>
              <a:t>A Little Review: some lingering questions</a:t>
            </a:r>
          </a:p>
          <a:p>
            <a:pPr marL="457200" indent="-457200">
              <a:spcBef>
                <a:spcPts val="0"/>
              </a:spcBef>
              <a:spcAft>
                <a:spcPts val="1200"/>
              </a:spcAft>
              <a:buFont typeface="Arial" charset="0"/>
              <a:buChar char="•"/>
            </a:pPr>
            <a:r>
              <a:rPr lang="en-US" dirty="0"/>
              <a:t>Some HW feedback</a:t>
            </a:r>
          </a:p>
          <a:p>
            <a:pPr marL="457200" indent="-457200">
              <a:spcBef>
                <a:spcPts val="0"/>
              </a:spcBef>
              <a:spcAft>
                <a:spcPts val="1200"/>
              </a:spcAft>
              <a:buFont typeface="Arial" charset="0"/>
              <a:buChar char="•"/>
            </a:pPr>
            <a:r>
              <a:rPr lang="en-US" dirty="0"/>
              <a:t>The Data Science Process: A Basic Case Study</a:t>
            </a:r>
          </a:p>
          <a:p>
            <a:pPr marL="457200" indent="-457200">
              <a:spcBef>
                <a:spcPts val="0"/>
              </a:spcBef>
              <a:spcAft>
                <a:spcPts val="1200"/>
              </a:spcAft>
              <a:buFont typeface="Arial" charset="0"/>
              <a:buChar char="•"/>
            </a:pPr>
            <a:endParaRPr lang="en-US" dirty="0"/>
          </a:p>
          <a:p>
            <a:pPr>
              <a:spcBef>
                <a:spcPts val="0"/>
              </a:spcBef>
              <a:spcAft>
                <a:spcPts val="1200"/>
              </a:spcAft>
            </a:pP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186822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Back to exploring:</a:t>
            </a:r>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19</a:t>
            </a:fld>
            <a:endParaRPr lang="en-US" dirty="0"/>
          </a:p>
        </p:txBody>
      </p:sp>
      <p:sp>
        <p:nvSpPr>
          <p:cNvPr id="5" name="Rectangle 4">
            <a:extLst>
              <a:ext uri="{FF2B5EF4-FFF2-40B4-BE49-F238E27FC236}">
                <a16:creationId xmlns:a16="http://schemas.microsoft.com/office/drawing/2014/main" id="{3D6D42F9-AA42-E24C-9320-885F363CE043}"/>
              </a:ext>
            </a:extLst>
          </p:cNvPr>
          <p:cNvSpPr/>
          <p:nvPr/>
        </p:nvSpPr>
        <p:spPr>
          <a:xfrm>
            <a:off x="583108" y="1447967"/>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lumMod val="50000"/>
                  </a:schemeClr>
                </a:solidFill>
              </a:rPr>
              <a:t>Ask an interesting question</a:t>
            </a:r>
          </a:p>
        </p:txBody>
      </p:sp>
      <p:sp>
        <p:nvSpPr>
          <p:cNvPr id="6" name="Rectangle 5">
            <a:extLst>
              <a:ext uri="{FF2B5EF4-FFF2-40B4-BE49-F238E27FC236}">
                <a16:creationId xmlns:a16="http://schemas.microsoft.com/office/drawing/2014/main" id="{E0BC6D71-E24D-994D-ABA3-45C2A33CDEC2}"/>
              </a:ext>
            </a:extLst>
          </p:cNvPr>
          <p:cNvSpPr/>
          <p:nvPr/>
        </p:nvSpPr>
        <p:spPr>
          <a:xfrm>
            <a:off x="583108" y="2310401"/>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ectangle 6">
            <a:extLst>
              <a:ext uri="{FF2B5EF4-FFF2-40B4-BE49-F238E27FC236}">
                <a16:creationId xmlns:a16="http://schemas.microsoft.com/office/drawing/2014/main" id="{24E93525-B0F5-D947-8822-423C59B9A95F}"/>
              </a:ext>
            </a:extLst>
          </p:cNvPr>
          <p:cNvSpPr/>
          <p:nvPr/>
        </p:nvSpPr>
        <p:spPr>
          <a:xfrm>
            <a:off x="562412" y="3158354"/>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ectangle 7">
            <a:extLst>
              <a:ext uri="{FF2B5EF4-FFF2-40B4-BE49-F238E27FC236}">
                <a16:creationId xmlns:a16="http://schemas.microsoft.com/office/drawing/2014/main" id="{5FFE6BB6-928A-C742-BEA7-144FC83EAAE2}"/>
              </a:ext>
            </a:extLst>
          </p:cNvPr>
          <p:cNvSpPr/>
          <p:nvPr/>
        </p:nvSpPr>
        <p:spPr>
          <a:xfrm>
            <a:off x="583106" y="4032974"/>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ectangle 8">
            <a:extLst>
              <a:ext uri="{FF2B5EF4-FFF2-40B4-BE49-F238E27FC236}">
                <a16:creationId xmlns:a16="http://schemas.microsoft.com/office/drawing/2014/main" id="{68CB1A1D-1843-E24E-9B34-453AC74060B2}"/>
              </a:ext>
            </a:extLst>
          </p:cNvPr>
          <p:cNvSpPr/>
          <p:nvPr/>
        </p:nvSpPr>
        <p:spPr>
          <a:xfrm>
            <a:off x="583106" y="4893113"/>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 name="Rectangle 9">
            <a:extLst>
              <a:ext uri="{FF2B5EF4-FFF2-40B4-BE49-F238E27FC236}">
                <a16:creationId xmlns:a16="http://schemas.microsoft.com/office/drawing/2014/main" id="{3E1189DE-87AB-2C48-A6DF-A34F771F26F5}"/>
              </a:ext>
            </a:extLst>
          </p:cNvPr>
          <p:cNvSpPr/>
          <p:nvPr/>
        </p:nvSpPr>
        <p:spPr>
          <a:xfrm>
            <a:off x="1676023" y="2439163"/>
            <a:ext cx="1769715" cy="461665"/>
          </a:xfrm>
          <a:prstGeom prst="rect">
            <a:avLst/>
          </a:prstGeom>
        </p:spPr>
        <p:txBody>
          <a:bodyPr wrap="none">
            <a:spAutoFit/>
          </a:bodyPr>
          <a:lstStyle/>
          <a:p>
            <a:pPr algn="ctr"/>
            <a:r>
              <a:rPr lang="en-US" sz="2400" dirty="0">
                <a:solidFill>
                  <a:schemeClr val="bg1">
                    <a:lumMod val="50000"/>
                  </a:schemeClr>
                </a:solidFill>
              </a:rPr>
              <a:t>Get the Data</a:t>
            </a:r>
          </a:p>
        </p:txBody>
      </p:sp>
      <p:sp>
        <p:nvSpPr>
          <p:cNvPr id="11" name="Rectangle 10">
            <a:extLst>
              <a:ext uri="{FF2B5EF4-FFF2-40B4-BE49-F238E27FC236}">
                <a16:creationId xmlns:a16="http://schemas.microsoft.com/office/drawing/2014/main" id="{943C6091-C9AA-944F-9FB1-8A3BA35FD03D}"/>
              </a:ext>
            </a:extLst>
          </p:cNvPr>
          <p:cNvSpPr/>
          <p:nvPr/>
        </p:nvSpPr>
        <p:spPr>
          <a:xfrm>
            <a:off x="1052901" y="3214101"/>
            <a:ext cx="3015954" cy="584775"/>
          </a:xfrm>
          <a:prstGeom prst="rect">
            <a:avLst/>
          </a:prstGeom>
        </p:spPr>
        <p:txBody>
          <a:bodyPr wrap="none">
            <a:spAutoFit/>
          </a:bodyPr>
          <a:lstStyle/>
          <a:p>
            <a:pPr algn="ctr"/>
            <a:r>
              <a:rPr lang="en-US" sz="3200" b="1" dirty="0"/>
              <a:t>Explore the Data</a:t>
            </a:r>
          </a:p>
        </p:txBody>
      </p:sp>
      <p:sp>
        <p:nvSpPr>
          <p:cNvPr id="12" name="Rectangle 11">
            <a:extLst>
              <a:ext uri="{FF2B5EF4-FFF2-40B4-BE49-F238E27FC236}">
                <a16:creationId xmlns:a16="http://schemas.microsoft.com/office/drawing/2014/main" id="{573BDC29-E803-CC44-BAA1-BF8279D14541}"/>
              </a:ext>
            </a:extLst>
          </p:cNvPr>
          <p:cNvSpPr/>
          <p:nvPr/>
        </p:nvSpPr>
        <p:spPr>
          <a:xfrm>
            <a:off x="1494850" y="4161737"/>
            <a:ext cx="2132059" cy="461665"/>
          </a:xfrm>
          <a:prstGeom prst="rect">
            <a:avLst/>
          </a:prstGeom>
        </p:spPr>
        <p:txBody>
          <a:bodyPr wrap="none">
            <a:spAutoFit/>
          </a:bodyPr>
          <a:lstStyle/>
          <a:p>
            <a:pPr algn="ctr"/>
            <a:r>
              <a:rPr lang="en-US" sz="2400" dirty="0">
                <a:solidFill>
                  <a:schemeClr val="bg1">
                    <a:lumMod val="50000"/>
                  </a:schemeClr>
                </a:solidFill>
              </a:rPr>
              <a:t>Model the Data</a:t>
            </a:r>
          </a:p>
        </p:txBody>
      </p:sp>
      <p:sp>
        <p:nvSpPr>
          <p:cNvPr id="13" name="Rectangle 12">
            <a:extLst>
              <a:ext uri="{FF2B5EF4-FFF2-40B4-BE49-F238E27FC236}">
                <a16:creationId xmlns:a16="http://schemas.microsoft.com/office/drawing/2014/main" id="{01B92473-056A-424C-ABC0-E9DD92813084}"/>
              </a:ext>
            </a:extLst>
          </p:cNvPr>
          <p:cNvSpPr/>
          <p:nvPr/>
        </p:nvSpPr>
        <p:spPr>
          <a:xfrm>
            <a:off x="635448" y="5052653"/>
            <a:ext cx="3850861" cy="400110"/>
          </a:xfrm>
          <a:prstGeom prst="rect">
            <a:avLst/>
          </a:prstGeom>
        </p:spPr>
        <p:txBody>
          <a:bodyPr wrap="none">
            <a:spAutoFit/>
          </a:bodyPr>
          <a:lstStyle/>
          <a:p>
            <a:pPr algn="ctr"/>
            <a:r>
              <a:rPr lang="en-US" sz="2000" dirty="0">
                <a:solidFill>
                  <a:schemeClr val="bg1">
                    <a:lumMod val="50000"/>
                  </a:schemeClr>
                </a:solidFill>
              </a:rPr>
              <a:t>Communicate/Visualize the Results</a:t>
            </a:r>
          </a:p>
        </p:txBody>
      </p:sp>
      <p:pic>
        <p:nvPicPr>
          <p:cNvPr id="17" name="Picture 16">
            <a:extLst>
              <a:ext uri="{FF2B5EF4-FFF2-40B4-BE49-F238E27FC236}">
                <a16:creationId xmlns:a16="http://schemas.microsoft.com/office/drawing/2014/main" id="{1116F3DE-D9BA-FF43-9B6C-8227156940CF}"/>
              </a:ext>
            </a:extLst>
          </p:cNvPr>
          <p:cNvPicPr>
            <a:picLocks noChangeAspect="1"/>
          </p:cNvPicPr>
          <p:nvPr/>
        </p:nvPicPr>
        <p:blipFill>
          <a:blip r:embed="rId2"/>
          <a:stretch>
            <a:fillRect/>
          </a:stretch>
        </p:blipFill>
        <p:spPr>
          <a:xfrm>
            <a:off x="5008452" y="1584103"/>
            <a:ext cx="5549900" cy="2108200"/>
          </a:xfrm>
          <a:prstGeom prst="rect">
            <a:avLst/>
          </a:prstGeom>
        </p:spPr>
      </p:pic>
      <p:sp>
        <p:nvSpPr>
          <p:cNvPr id="18" name="Rectangle 17">
            <a:extLst>
              <a:ext uri="{FF2B5EF4-FFF2-40B4-BE49-F238E27FC236}">
                <a16:creationId xmlns:a16="http://schemas.microsoft.com/office/drawing/2014/main" id="{A3757742-E07E-594C-8042-31306CD26E3A}"/>
              </a:ext>
            </a:extLst>
          </p:cNvPr>
          <p:cNvSpPr/>
          <p:nvPr/>
        </p:nvSpPr>
        <p:spPr>
          <a:xfrm>
            <a:off x="5008452" y="4105834"/>
            <a:ext cx="6096000" cy="1200329"/>
          </a:xfrm>
          <a:prstGeom prst="rect">
            <a:avLst/>
          </a:prstGeom>
        </p:spPr>
        <p:txBody>
          <a:bodyPr>
            <a:spAutoFit/>
          </a:bodyPr>
          <a:lstStyle/>
          <a:p>
            <a:r>
              <a:rPr lang="en-US" sz="2400" dirty="0"/>
              <a:t>Which is more appropriate for linear modeling (or any regression modeling, really)?  What issues arise?  What should we do about it?</a:t>
            </a:r>
          </a:p>
        </p:txBody>
      </p:sp>
    </p:spTree>
    <p:extLst>
      <p:ext uri="{BB962C8B-B14F-4D97-AF65-F5344CB8AC3E}">
        <p14:creationId xmlns:p14="http://schemas.microsoft.com/office/powerpoint/2010/main" val="239671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4817-AA77-4246-AFF4-65B59691882B}"/>
              </a:ext>
            </a:extLst>
          </p:cNvPr>
          <p:cNvSpPr>
            <a:spLocks noGrp="1"/>
          </p:cNvSpPr>
          <p:nvPr>
            <p:ph type="title"/>
          </p:nvPr>
        </p:nvSpPr>
        <p:spPr>
          <a:xfrm>
            <a:off x="850075" y="2161310"/>
            <a:ext cx="10515600" cy="4560168"/>
          </a:xfrm>
        </p:spPr>
        <p:txBody>
          <a:bodyPr/>
          <a:lstStyle/>
          <a:p>
            <a:pPr algn="l"/>
            <a:r>
              <a:rPr lang="en-US" sz="2400" u="sng" dirty="0"/>
              <a:t>Breakout #2 Tasks (20+min): </a:t>
            </a:r>
            <a:br>
              <a:rPr lang="en-US" sz="2400" dirty="0"/>
            </a:br>
            <a:r>
              <a:rPr lang="en-US" sz="2400" dirty="0"/>
              <a:t>1. Someone else share and </a:t>
            </a:r>
            <a:r>
              <a:rPr lang="en-US" sz="2400" b="1" dirty="0"/>
              <a:t>take notes </a:t>
            </a:r>
            <a:r>
              <a:rPr lang="en-US" sz="2400" dirty="0"/>
              <a:t>(who resides furthest from the </a:t>
            </a:r>
            <a:r>
              <a:rPr lang="en-US" sz="2400" dirty="0">
                <a:hlinkClick r:id="rId2"/>
              </a:rPr>
              <a:t>Bahamas</a:t>
            </a:r>
            <a:r>
              <a:rPr lang="en-US" sz="2400" dirty="0"/>
              <a:t>)</a:t>
            </a:r>
            <a:br>
              <a:rPr lang="en-US" sz="2400" dirty="0"/>
            </a:br>
            <a:r>
              <a:rPr lang="en-US" sz="2400" dirty="0"/>
              <a:t>2. Solidify your question(s) of interest.</a:t>
            </a:r>
            <a:br>
              <a:rPr lang="en-US" sz="2400" dirty="0"/>
            </a:br>
            <a:r>
              <a:rPr lang="en-US" sz="2400" dirty="0"/>
              <a:t>3. Determine the next tasks:</a:t>
            </a:r>
            <a:br>
              <a:rPr lang="en-US" sz="2400" dirty="0"/>
            </a:br>
            <a:r>
              <a:rPr lang="en-US" sz="2400" dirty="0"/>
              <a:t>	- What other data do you need?  How will this data be collected and combined?</a:t>
            </a:r>
            <a:br>
              <a:rPr lang="en-US" sz="2400" dirty="0"/>
            </a:br>
            <a:r>
              <a:rPr lang="en-US" sz="2400" dirty="0"/>
              <a:t>	- What data cleaning and wrangling tasks are needed?</a:t>
            </a:r>
            <a:br>
              <a:rPr lang="en-US" sz="2400" dirty="0"/>
            </a:br>
            <a:r>
              <a:rPr lang="en-US" sz="2400" dirty="0"/>
              <a:t>	- What other EDA is necessary?  What visuals should be included?</a:t>
            </a:r>
            <a:br>
              <a:rPr lang="en-US" sz="2400" dirty="0"/>
            </a:br>
            <a:r>
              <a:rPr lang="en-US" sz="2400" dirty="0"/>
              <a:t>	- What is a goal for a first baseline model (Key: should be interpretable)? </a:t>
            </a:r>
            <a:br>
              <a:rPr lang="en-US" sz="2400" dirty="0"/>
            </a:br>
            <a:r>
              <a:rPr lang="en-US" sz="2400" dirty="0"/>
              <a:t>		 Be sure to include the class of model and the variables involved.</a:t>
            </a:r>
            <a:br>
              <a:rPr lang="en-US" sz="2400" dirty="0"/>
            </a:br>
            <a:r>
              <a:rPr lang="en-US" sz="2400" dirty="0"/>
              <a:t>	- What is a reasonable goal for a final model and product?</a:t>
            </a:r>
            <a:br>
              <a:rPr lang="en-US" sz="2400" dirty="0"/>
            </a:br>
            <a:r>
              <a:rPr lang="en-US" sz="2400" dirty="0"/>
              <a:t>4. Determine how long each task should take.</a:t>
            </a:r>
            <a:br>
              <a:rPr lang="en-US" sz="2400" dirty="0"/>
            </a:br>
            <a:r>
              <a:rPr lang="en-US" sz="2400" dirty="0"/>
              <a:t>5. Assign next tasks to group members.  Do not actual perform these tasks!</a:t>
            </a:r>
            <a:br>
              <a:rPr lang="en-US" sz="2400" dirty="0"/>
            </a:br>
            <a:r>
              <a:rPr lang="en-US" sz="2400" dirty="0"/>
              <a:t>	</a:t>
            </a:r>
            <a:br>
              <a:rPr lang="en-US" sz="2400" dirty="0"/>
            </a:br>
            <a:endParaRPr lang="en-US" sz="2400" dirty="0"/>
          </a:p>
        </p:txBody>
      </p:sp>
      <p:sp>
        <p:nvSpPr>
          <p:cNvPr id="3" name="Slide Number Placeholder 2">
            <a:extLst>
              <a:ext uri="{FF2B5EF4-FFF2-40B4-BE49-F238E27FC236}">
                <a16:creationId xmlns:a16="http://schemas.microsoft.com/office/drawing/2014/main" id="{EDC155FA-E748-A343-AF2F-D90AA565A343}"/>
              </a:ext>
            </a:extLst>
          </p:cNvPr>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281436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Scoping and Redefining the Problem</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914400" y="1392381"/>
            <a:ext cx="10173288" cy="4613563"/>
          </a:xfrm>
        </p:spPr>
        <p:txBody>
          <a:bodyPr/>
          <a:lstStyle/>
          <a:p>
            <a:r>
              <a:rPr lang="en-US" dirty="0"/>
              <a:t>How did that go?  </a:t>
            </a:r>
          </a:p>
          <a:p>
            <a:endParaRPr lang="en-US" dirty="0"/>
          </a:p>
          <a:p>
            <a:r>
              <a:rPr lang="en-US" dirty="0"/>
              <a:t>What is the biggest concern you have at this point for your questions?  </a:t>
            </a:r>
          </a:p>
          <a:p>
            <a:r>
              <a:rPr lang="en-US" dirty="0"/>
              <a:t>Can these data answer your questions?  </a:t>
            </a:r>
          </a:p>
          <a:p>
            <a:r>
              <a:rPr lang="en-US" dirty="0"/>
              <a:t>What supplemental data would be required?   </a:t>
            </a:r>
          </a:p>
          <a:p>
            <a:r>
              <a:rPr lang="en-US" dirty="0"/>
              <a:t>What idealistic questions did you shy away from?</a:t>
            </a:r>
          </a:p>
          <a:p>
            <a:endParaRPr lang="en-US" dirty="0"/>
          </a:p>
          <a:p>
            <a:r>
              <a:rPr lang="en-US" dirty="0"/>
              <a:t>What models are you considering?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270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Scoping and Redefining your Project</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914400" y="983807"/>
            <a:ext cx="10173288" cy="5022137"/>
          </a:xfrm>
        </p:spPr>
        <p:txBody>
          <a:bodyPr/>
          <a:lstStyle/>
          <a:p>
            <a:r>
              <a:rPr lang="en-US" sz="2400" dirty="0"/>
              <a:t>This lecture is relevant for your group project:</a:t>
            </a:r>
          </a:p>
          <a:p>
            <a:r>
              <a:rPr lang="en-US" sz="2400" b="1" dirty="0"/>
              <a:t>Milestone 2 </a:t>
            </a:r>
            <a:r>
              <a:rPr lang="en-US" sz="2400" dirty="0"/>
              <a:t>(due next week on Friday) is to scope and redefine your project.</a:t>
            </a:r>
          </a:p>
          <a:p>
            <a:endParaRPr lang="en-US" sz="900" dirty="0"/>
          </a:p>
          <a:p>
            <a:r>
              <a:rPr lang="en-US" sz="2400" dirty="0"/>
              <a:t>You should converse with your group members to:</a:t>
            </a:r>
          </a:p>
          <a:p>
            <a:r>
              <a:rPr lang="en-US" sz="2400" dirty="0"/>
              <a:t>(a) </a:t>
            </a:r>
            <a:r>
              <a:rPr lang="en-US" sz="2400" b="1" dirty="0"/>
              <a:t>Redefine the problem</a:t>
            </a:r>
            <a:r>
              <a:rPr lang="en-US" sz="2400" dirty="0"/>
              <a:t>, if appropriate</a:t>
            </a:r>
          </a:p>
          <a:p>
            <a:pPr lvl="1"/>
            <a:r>
              <a:rPr lang="en-US" dirty="0"/>
              <a:t>For example: maybe you want to not use the Boston Crime data set, but instead use the FBI’s data for white collar crime). </a:t>
            </a:r>
          </a:p>
          <a:p>
            <a:r>
              <a:rPr lang="en-US" sz="2400" dirty="0"/>
              <a:t>(b) </a:t>
            </a:r>
            <a:r>
              <a:rPr lang="en-US" sz="2400" b="1" dirty="0"/>
              <a:t>Scope your project </a:t>
            </a:r>
          </a:p>
          <a:p>
            <a:pPr lvl="1"/>
            <a:r>
              <a:rPr lang="en-US" dirty="0"/>
              <a:t>What are the next tasks?  Who will perform what ?  </a:t>
            </a:r>
          </a:p>
          <a:p>
            <a:pPr lvl="1"/>
            <a:r>
              <a:rPr lang="en-US" dirty="0"/>
              <a:t>What is a reasonable goal for a baseline model?  </a:t>
            </a:r>
          </a:p>
          <a:p>
            <a:pPr lvl="1"/>
            <a:r>
              <a:rPr lang="en-US" dirty="0"/>
              <a:t>What are both ideal and reasonable goals for a final model and product?)</a:t>
            </a:r>
          </a:p>
          <a:p>
            <a:r>
              <a:rPr lang="en-US" sz="2400" dirty="0"/>
              <a:t>*feel free to consult with your assigned TF in a message or two.</a:t>
            </a:r>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310612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EDD8-100E-F74C-AEC0-218D95B2FD41}"/>
              </a:ext>
            </a:extLst>
          </p:cNvPr>
          <p:cNvSpPr>
            <a:spLocks noGrp="1"/>
          </p:cNvSpPr>
          <p:nvPr>
            <p:ph type="title"/>
          </p:nvPr>
        </p:nvSpPr>
        <p:spPr/>
        <p:txBody>
          <a:bodyPr/>
          <a:lstStyle/>
          <a:p>
            <a:r>
              <a:rPr lang="en-US" dirty="0"/>
              <a:t>My question:</a:t>
            </a:r>
          </a:p>
        </p:txBody>
      </p:sp>
      <p:sp>
        <p:nvSpPr>
          <p:cNvPr id="3" name="Content Placeholder 2">
            <a:extLst>
              <a:ext uri="{FF2B5EF4-FFF2-40B4-BE49-F238E27FC236}">
                <a16:creationId xmlns:a16="http://schemas.microsoft.com/office/drawing/2014/main" id="{325B56AC-7ECF-F144-AE75-18628EC6970D}"/>
              </a:ext>
            </a:extLst>
          </p:cNvPr>
          <p:cNvSpPr>
            <a:spLocks noGrp="1"/>
          </p:cNvSpPr>
          <p:nvPr>
            <p:ph idx="1"/>
          </p:nvPr>
        </p:nvSpPr>
        <p:spPr>
          <a:xfrm>
            <a:off x="4781922" y="983807"/>
            <a:ext cx="7206877" cy="5271520"/>
          </a:xfrm>
        </p:spPr>
        <p:txBody>
          <a:bodyPr/>
          <a:lstStyle/>
          <a:p>
            <a:r>
              <a:rPr lang="en-US" sz="2400" dirty="0"/>
              <a:t>What models should be considered for these questions?</a:t>
            </a:r>
          </a:p>
          <a:p>
            <a:endParaRPr lang="en-US" sz="2400" dirty="0"/>
          </a:p>
          <a:p>
            <a:r>
              <a:rPr lang="en-US" sz="2400" dirty="0"/>
              <a:t>#1: How is revenue associated with budget? </a:t>
            </a:r>
          </a:p>
          <a:p>
            <a:endParaRPr lang="en-US" sz="2400" dirty="0"/>
          </a:p>
          <a:p>
            <a:endParaRPr lang="en-US" sz="2400" dirty="0"/>
          </a:p>
          <a:p>
            <a:r>
              <a:rPr lang="en-US" sz="2400" dirty="0"/>
              <a:t>#2: How has this evolved over time?</a:t>
            </a:r>
          </a:p>
          <a:p>
            <a:endParaRPr lang="en-US" sz="2400" dirty="0"/>
          </a:p>
          <a:p>
            <a:endParaRPr lang="en-US" sz="2400" dirty="0"/>
          </a:p>
          <a:p>
            <a:r>
              <a:rPr lang="en-US" sz="2400" dirty="0"/>
              <a:t>#3: What other factors relate to revenue of a movie?</a:t>
            </a:r>
          </a:p>
          <a:p>
            <a:endParaRPr lang="en-US" sz="2400" dirty="0"/>
          </a:p>
          <a:p>
            <a:endParaRPr lang="en-US" sz="2400" dirty="0"/>
          </a:p>
          <a:p>
            <a:r>
              <a:rPr lang="en-US" sz="2400" dirty="0"/>
              <a:t>How could these models be communicated? </a:t>
            </a:r>
          </a:p>
        </p:txBody>
      </p:sp>
      <p:sp>
        <p:nvSpPr>
          <p:cNvPr id="4" name="Slide Number Placeholder 3">
            <a:extLst>
              <a:ext uri="{FF2B5EF4-FFF2-40B4-BE49-F238E27FC236}">
                <a16:creationId xmlns:a16="http://schemas.microsoft.com/office/drawing/2014/main" id="{D81378B0-EDD8-BA4C-A65B-5B54CD31BE81}"/>
              </a:ext>
            </a:extLst>
          </p:cNvPr>
          <p:cNvSpPr>
            <a:spLocks noGrp="1"/>
          </p:cNvSpPr>
          <p:nvPr>
            <p:ph type="sldNum" sz="quarter" idx="12"/>
          </p:nvPr>
        </p:nvSpPr>
        <p:spPr/>
        <p:txBody>
          <a:bodyPr/>
          <a:lstStyle/>
          <a:p>
            <a:fld id="{81B7CCDB-6D39-0547-B7B3-C80E39D6513A}" type="slidenum">
              <a:rPr lang="en-US" smtClean="0"/>
              <a:t>23</a:t>
            </a:fld>
            <a:endParaRPr lang="en-US" dirty="0"/>
          </a:p>
        </p:txBody>
      </p:sp>
      <p:sp>
        <p:nvSpPr>
          <p:cNvPr id="5" name="Rectangle 4">
            <a:extLst>
              <a:ext uri="{FF2B5EF4-FFF2-40B4-BE49-F238E27FC236}">
                <a16:creationId xmlns:a16="http://schemas.microsoft.com/office/drawing/2014/main" id="{3D6D42F9-AA42-E24C-9320-885F363CE043}"/>
              </a:ext>
            </a:extLst>
          </p:cNvPr>
          <p:cNvSpPr/>
          <p:nvPr/>
        </p:nvSpPr>
        <p:spPr>
          <a:xfrm>
            <a:off x="583108" y="1447967"/>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lumMod val="50000"/>
                  </a:schemeClr>
                </a:solidFill>
              </a:rPr>
              <a:t>Ask an interesting question</a:t>
            </a:r>
          </a:p>
        </p:txBody>
      </p:sp>
      <p:sp>
        <p:nvSpPr>
          <p:cNvPr id="6" name="Rectangle 5">
            <a:extLst>
              <a:ext uri="{FF2B5EF4-FFF2-40B4-BE49-F238E27FC236}">
                <a16:creationId xmlns:a16="http://schemas.microsoft.com/office/drawing/2014/main" id="{E0BC6D71-E24D-994D-ABA3-45C2A33CDEC2}"/>
              </a:ext>
            </a:extLst>
          </p:cNvPr>
          <p:cNvSpPr/>
          <p:nvPr/>
        </p:nvSpPr>
        <p:spPr>
          <a:xfrm>
            <a:off x="583108" y="2310401"/>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ectangle 6">
            <a:extLst>
              <a:ext uri="{FF2B5EF4-FFF2-40B4-BE49-F238E27FC236}">
                <a16:creationId xmlns:a16="http://schemas.microsoft.com/office/drawing/2014/main" id="{24E93525-B0F5-D947-8822-423C59B9A95F}"/>
              </a:ext>
            </a:extLst>
          </p:cNvPr>
          <p:cNvSpPr/>
          <p:nvPr/>
        </p:nvSpPr>
        <p:spPr>
          <a:xfrm>
            <a:off x="562412" y="3158354"/>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ectangle 7">
            <a:extLst>
              <a:ext uri="{FF2B5EF4-FFF2-40B4-BE49-F238E27FC236}">
                <a16:creationId xmlns:a16="http://schemas.microsoft.com/office/drawing/2014/main" id="{5FFE6BB6-928A-C742-BEA7-144FC83EAAE2}"/>
              </a:ext>
            </a:extLst>
          </p:cNvPr>
          <p:cNvSpPr/>
          <p:nvPr/>
        </p:nvSpPr>
        <p:spPr>
          <a:xfrm>
            <a:off x="583106" y="4032974"/>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ectangle 8">
            <a:extLst>
              <a:ext uri="{FF2B5EF4-FFF2-40B4-BE49-F238E27FC236}">
                <a16:creationId xmlns:a16="http://schemas.microsoft.com/office/drawing/2014/main" id="{68CB1A1D-1843-E24E-9B34-453AC74060B2}"/>
              </a:ext>
            </a:extLst>
          </p:cNvPr>
          <p:cNvSpPr/>
          <p:nvPr/>
        </p:nvSpPr>
        <p:spPr>
          <a:xfrm>
            <a:off x="583106" y="4893113"/>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 name="Rectangle 9">
            <a:extLst>
              <a:ext uri="{FF2B5EF4-FFF2-40B4-BE49-F238E27FC236}">
                <a16:creationId xmlns:a16="http://schemas.microsoft.com/office/drawing/2014/main" id="{3E1189DE-87AB-2C48-A6DF-A34F771F26F5}"/>
              </a:ext>
            </a:extLst>
          </p:cNvPr>
          <p:cNvSpPr/>
          <p:nvPr/>
        </p:nvSpPr>
        <p:spPr>
          <a:xfrm>
            <a:off x="1676023" y="2439163"/>
            <a:ext cx="1769715" cy="461665"/>
          </a:xfrm>
          <a:prstGeom prst="rect">
            <a:avLst/>
          </a:prstGeom>
        </p:spPr>
        <p:txBody>
          <a:bodyPr wrap="none">
            <a:spAutoFit/>
          </a:bodyPr>
          <a:lstStyle/>
          <a:p>
            <a:pPr algn="ctr"/>
            <a:r>
              <a:rPr lang="en-US" sz="2400" dirty="0">
                <a:solidFill>
                  <a:schemeClr val="bg1">
                    <a:lumMod val="50000"/>
                  </a:schemeClr>
                </a:solidFill>
              </a:rPr>
              <a:t>Get the Data</a:t>
            </a:r>
          </a:p>
        </p:txBody>
      </p:sp>
      <p:sp>
        <p:nvSpPr>
          <p:cNvPr id="11" name="Rectangle 10">
            <a:extLst>
              <a:ext uri="{FF2B5EF4-FFF2-40B4-BE49-F238E27FC236}">
                <a16:creationId xmlns:a16="http://schemas.microsoft.com/office/drawing/2014/main" id="{943C6091-C9AA-944F-9FB1-8A3BA35FD03D}"/>
              </a:ext>
            </a:extLst>
          </p:cNvPr>
          <p:cNvSpPr/>
          <p:nvPr/>
        </p:nvSpPr>
        <p:spPr>
          <a:xfrm>
            <a:off x="1432748" y="3300450"/>
            <a:ext cx="2256259" cy="461665"/>
          </a:xfrm>
          <a:prstGeom prst="rect">
            <a:avLst/>
          </a:prstGeom>
        </p:spPr>
        <p:txBody>
          <a:bodyPr wrap="none">
            <a:spAutoFit/>
          </a:bodyPr>
          <a:lstStyle/>
          <a:p>
            <a:pPr algn="ctr"/>
            <a:r>
              <a:rPr lang="en-US" sz="2400" dirty="0">
                <a:solidFill>
                  <a:schemeClr val="bg1">
                    <a:lumMod val="50000"/>
                  </a:schemeClr>
                </a:solidFill>
              </a:rPr>
              <a:t>Explore the Data</a:t>
            </a:r>
          </a:p>
        </p:txBody>
      </p:sp>
      <p:sp>
        <p:nvSpPr>
          <p:cNvPr id="12" name="Rectangle 11">
            <a:extLst>
              <a:ext uri="{FF2B5EF4-FFF2-40B4-BE49-F238E27FC236}">
                <a16:creationId xmlns:a16="http://schemas.microsoft.com/office/drawing/2014/main" id="{573BDC29-E803-CC44-BAA1-BF8279D14541}"/>
              </a:ext>
            </a:extLst>
          </p:cNvPr>
          <p:cNvSpPr/>
          <p:nvPr/>
        </p:nvSpPr>
        <p:spPr>
          <a:xfrm>
            <a:off x="1138757" y="4100181"/>
            <a:ext cx="2844240" cy="584775"/>
          </a:xfrm>
          <a:prstGeom prst="rect">
            <a:avLst/>
          </a:prstGeom>
        </p:spPr>
        <p:txBody>
          <a:bodyPr wrap="none">
            <a:spAutoFit/>
          </a:bodyPr>
          <a:lstStyle/>
          <a:p>
            <a:pPr algn="ctr"/>
            <a:r>
              <a:rPr lang="en-US" sz="3200" b="1" dirty="0">
                <a:solidFill>
                  <a:schemeClr val="bg1"/>
                </a:solidFill>
              </a:rPr>
              <a:t>Model the Data</a:t>
            </a:r>
          </a:p>
        </p:txBody>
      </p:sp>
      <p:sp>
        <p:nvSpPr>
          <p:cNvPr id="13" name="Rectangle 12">
            <a:extLst>
              <a:ext uri="{FF2B5EF4-FFF2-40B4-BE49-F238E27FC236}">
                <a16:creationId xmlns:a16="http://schemas.microsoft.com/office/drawing/2014/main" id="{01B92473-056A-424C-ABC0-E9DD92813084}"/>
              </a:ext>
            </a:extLst>
          </p:cNvPr>
          <p:cNvSpPr/>
          <p:nvPr/>
        </p:nvSpPr>
        <p:spPr>
          <a:xfrm>
            <a:off x="591173" y="5052653"/>
            <a:ext cx="3939412" cy="400110"/>
          </a:xfrm>
          <a:prstGeom prst="rect">
            <a:avLst/>
          </a:prstGeom>
        </p:spPr>
        <p:txBody>
          <a:bodyPr wrap="none">
            <a:spAutoFit/>
          </a:bodyPr>
          <a:lstStyle/>
          <a:p>
            <a:pPr algn="ctr"/>
            <a:r>
              <a:rPr lang="en-US" sz="2000" b="1" dirty="0">
                <a:solidFill>
                  <a:schemeClr val="bg1"/>
                </a:solidFill>
              </a:rPr>
              <a:t>Communicate/Visualize the Results</a:t>
            </a:r>
          </a:p>
        </p:txBody>
      </p:sp>
    </p:spTree>
    <p:extLst>
      <p:ext uri="{BB962C8B-B14F-4D97-AF65-F5344CB8AC3E}">
        <p14:creationId xmlns:p14="http://schemas.microsoft.com/office/powerpoint/2010/main" val="161202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Lingering Questions</a:t>
            </a:r>
          </a:p>
        </p:txBody>
      </p:sp>
    </p:spTree>
    <p:extLst>
      <p:ext uri="{BB962C8B-B14F-4D97-AF65-F5344CB8AC3E}">
        <p14:creationId xmlns:p14="http://schemas.microsoft.com/office/powerpoint/2010/main" val="37594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deal with the Intercept?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0041" y="775504"/>
                <a:ext cx="10794879" cy="5787341"/>
              </a:xfrm>
            </p:spPr>
            <p:txBody>
              <a:bodyPr/>
              <a:lstStyle/>
              <a:p>
                <a:pPr>
                  <a:spcAft>
                    <a:spcPts val="1800"/>
                  </a:spcAft>
                </a:pPr>
                <a:r>
                  <a:rPr lang="en-US" sz="2400" dirty="0"/>
                  <a:t>We’ve seen many forms of parametric models: linear regression, LASSO and ridge regression, and now logistic regression:</a:t>
                </a:r>
              </a:p>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𝑌</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=1)</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=0)</m:t>
                                  </m:r>
                                </m:den>
                              </m:f>
                            </m:e>
                          </m:d>
                        </m:e>
                      </m:fun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m:t>
                          </m:r>
                        </m:sub>
                      </m:sSub>
                    </m:oMath>
                  </m:oMathPara>
                </a14:m>
                <a:endParaRPr lang="en-US" sz="2400" dirty="0"/>
              </a:p>
              <a:p>
                <a:pPr>
                  <a:spcAft>
                    <a:spcPts val="1800"/>
                  </a:spcAft>
                </a:pPr>
                <a:r>
                  <a:rPr lang="en-US" sz="2400" dirty="0"/>
                  <a:t>What does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oMath>
                </a14:m>
                <a:r>
                  <a:rPr lang="en-US" sz="2400" dirty="0"/>
                  <a:t> represent?  Why do we need it?  When do we not need it?</a:t>
                </a:r>
              </a:p>
              <a:p>
                <a:pPr>
                  <a:spcAft>
                    <a:spcPts val="1800"/>
                  </a:spcAft>
                </a:pPr>
                <a:r>
                  <a:rPr lang="en-US" sz="2400" dirty="0"/>
                  <a:t>Modeling specifics: you almost always (&gt;99% of the time) want to have an intercept (sometimes called the bias term) in your model.  Why?</a:t>
                </a:r>
              </a:p>
              <a:p>
                <a:pPr>
                  <a:spcAft>
                    <a:spcPts val="1800"/>
                  </a:spcAft>
                </a:pPr>
                <a:r>
                  <a:rPr lang="en-US" sz="2400" dirty="0" err="1"/>
                  <a:t>sklearn</a:t>
                </a:r>
                <a:r>
                  <a:rPr lang="en-US" sz="2400" dirty="0"/>
                  <a:t> specifics: linear and logistic regression include an intercept by default (yay!).  Polynomial features creates the bias term by default (boo).  You don’t want both, and if you are regularizing, you don’t want to shrink it!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0041" y="775504"/>
                <a:ext cx="10794879" cy="5787341"/>
              </a:xfrm>
              <a:blipFill>
                <a:blip r:embed="rId2"/>
                <a:stretch>
                  <a:fillRect l="-823" t="-656" r="-588"/>
                </a:stretch>
              </a:blipFill>
            </p:spPr>
            <p:txBody>
              <a:bodyPr/>
              <a:lstStyle/>
              <a:p>
                <a:r>
                  <a:rPr lang="en-US">
                    <a:noFill/>
                  </a:rPr>
                  <a:t> </a:t>
                </a:r>
              </a:p>
            </p:txBody>
          </p:sp>
        </mc:Fallback>
      </mc:AlternateContent>
    </p:spTree>
    <p:extLst>
      <p:ext uri="{BB962C8B-B14F-4D97-AF65-F5344CB8AC3E}">
        <p14:creationId xmlns:p14="http://schemas.microsoft.com/office/powerpoint/2010/main" val="424136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What’s the difference: Standardize vs. Normalize</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177758"/>
            <a:ext cx="10327008" cy="4729556"/>
          </a:xfrm>
        </p:spPr>
        <p:txBody>
          <a:bodyPr/>
          <a:lstStyle/>
          <a:p>
            <a:r>
              <a:rPr lang="en-US" dirty="0"/>
              <a:t>What is the difference between Standardizing and Normalizing a variable?</a:t>
            </a:r>
          </a:p>
          <a:p>
            <a:pPr marL="457200" indent="-457200">
              <a:buFont typeface="Arial" panose="020B0604020202020204" pitchFamily="34" charset="0"/>
              <a:buChar char="•"/>
            </a:pPr>
            <a:r>
              <a:rPr lang="en-US" u="sng" dirty="0"/>
              <a:t>Normalizing</a:t>
            </a:r>
            <a:r>
              <a:rPr lang="en-US" dirty="0"/>
              <a:t> means to bound your variable’s observations between zero and one.  Good when interpretations of “percentage of max value” makes sense.  </a:t>
            </a:r>
          </a:p>
          <a:p>
            <a:pPr marL="457200" indent="-457200">
              <a:buFont typeface="Arial" panose="020B0604020202020204" pitchFamily="34" charset="0"/>
              <a:buChar char="•"/>
            </a:pPr>
            <a:r>
              <a:rPr lang="en-US" u="sng" dirty="0"/>
              <a:t>Standardizing</a:t>
            </a:r>
            <a:r>
              <a:rPr lang="en-US" dirty="0"/>
              <a:t> means to re-center and re-scale your variable’s observations to have mean zero and variance one.  Good to put all of your variables on the same scale (have same weight) and to turn interpretations into “changes in terms of standard deviation.”</a:t>
            </a:r>
          </a:p>
          <a:p>
            <a:r>
              <a:rPr lang="en-US" dirty="0"/>
              <a:t>Warning: the term “normalize” gets incorrectly used all the time (online, especially)!</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4</a:t>
            </a:fld>
            <a:endParaRPr lang="en-US"/>
          </a:p>
        </p:txBody>
      </p:sp>
    </p:spTree>
    <p:extLst>
      <p:ext uri="{BB962C8B-B14F-4D97-AF65-F5344CB8AC3E}">
        <p14:creationId xmlns:p14="http://schemas.microsoft.com/office/powerpoint/2010/main" val="12581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To Standardize, or Not to Standardize, that is the question…</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267691"/>
            <a:ext cx="10327008" cy="4704845"/>
          </a:xfrm>
        </p:spPr>
        <p:txBody>
          <a:bodyPr/>
          <a:lstStyle/>
          <a:p>
            <a:r>
              <a:rPr lang="en-US" sz="2600" dirty="0"/>
              <a:t>When should you do each?</a:t>
            </a:r>
          </a:p>
          <a:p>
            <a:pPr marL="457200" indent="-457200">
              <a:buFont typeface="Arial" panose="020B0604020202020204" pitchFamily="34" charset="0"/>
              <a:buChar char="•"/>
            </a:pPr>
            <a:r>
              <a:rPr lang="en-US" sz="2600" u="sng" dirty="0"/>
              <a:t>Normalizing</a:t>
            </a:r>
            <a:r>
              <a:rPr lang="en-US" sz="2600" dirty="0"/>
              <a:t> is only for improving interpretation (and dealing with numerically very large or small measures).  Does not improve algorithms otherwise.</a:t>
            </a:r>
          </a:p>
          <a:p>
            <a:pPr marL="457200" indent="-457200">
              <a:buFont typeface="Arial" panose="020B0604020202020204" pitchFamily="34" charset="0"/>
              <a:buChar char="•"/>
            </a:pPr>
            <a:r>
              <a:rPr lang="en-US" sz="2600" u="sng" dirty="0"/>
              <a:t>Standardizing</a:t>
            </a:r>
            <a:r>
              <a:rPr lang="en-US" sz="2600" dirty="0"/>
              <a:t> can be used for improving interpretation and should be used for specific algorithms. Which ones?  Regularization and </a:t>
            </a:r>
            <a:br>
              <a:rPr lang="en-US" sz="2600" dirty="0"/>
            </a:br>
            <a:r>
              <a:rPr lang="en-US" sz="2600" i="1" dirty="0"/>
              <a:t>k</a:t>
            </a:r>
            <a:r>
              <a:rPr lang="en-US" sz="2600" dirty="0"/>
              <a:t>-NN (so far)!</a:t>
            </a:r>
          </a:p>
          <a:p>
            <a:pPr marL="457200" indent="-457200">
              <a:buFont typeface="Arial" panose="020B0604020202020204" pitchFamily="34" charset="0"/>
              <a:buChar char="•"/>
            </a:pPr>
            <a:r>
              <a:rPr lang="en-US" sz="2600" dirty="0"/>
              <a:t>For </a:t>
            </a:r>
            <a:r>
              <a:rPr lang="en-US" sz="2600" u="sng" dirty="0"/>
              <a:t>best interpretations</a:t>
            </a:r>
            <a:r>
              <a:rPr lang="en-US" sz="2600" dirty="0"/>
              <a:t>, do not change the scale from the original units.  </a:t>
            </a:r>
          </a:p>
          <a:p>
            <a:r>
              <a:rPr lang="en-US" sz="2600" dirty="0"/>
              <a:t>*Note: you can standardize without assuming things to be [approximately] Normally distributed!  It just makes the interpretation nice if they are Normally distributed.</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5</a:t>
            </a:fld>
            <a:endParaRPr lang="en-US"/>
          </a:p>
        </p:txBody>
      </p:sp>
    </p:spTree>
    <p:extLst>
      <p:ext uri="{BB962C8B-B14F-4D97-AF65-F5344CB8AC3E}">
        <p14:creationId xmlns:p14="http://schemas.microsoft.com/office/powerpoint/2010/main" val="74343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&amp; Validation) &amp; Test Splits</a:t>
            </a:r>
          </a:p>
        </p:txBody>
      </p:sp>
      <p:sp>
        <p:nvSpPr>
          <p:cNvPr id="5" name="Content Placeholder 2">
            <a:extLst>
              <a:ext uri="{FF2B5EF4-FFF2-40B4-BE49-F238E27FC236}">
                <a16:creationId xmlns:a16="http://schemas.microsoft.com/office/drawing/2014/main" id="{FE3B1A28-D25A-D443-8E42-DDED85C508E6}"/>
              </a:ext>
            </a:extLst>
          </p:cNvPr>
          <p:cNvSpPr>
            <a:spLocks noGrp="1"/>
          </p:cNvSpPr>
          <p:nvPr>
            <p:ph idx="1"/>
          </p:nvPr>
        </p:nvSpPr>
        <p:spPr>
          <a:xfrm>
            <a:off x="833415" y="983807"/>
            <a:ext cx="10327008" cy="4729556"/>
          </a:xfrm>
        </p:spPr>
        <p:txBody>
          <a:bodyPr/>
          <a:lstStyle/>
          <a:p>
            <a:r>
              <a:rPr lang="en-US" sz="2400" dirty="0"/>
              <a:t>What is the proper use of Train, Validation, and Test Splits?  What is the purpose?</a:t>
            </a:r>
          </a:p>
          <a:p>
            <a:r>
              <a:rPr lang="en-US" sz="2400" u="sng" dirty="0"/>
              <a:t>Purpose</a:t>
            </a:r>
            <a:r>
              <a:rPr lang="en-US" sz="2400" dirty="0"/>
              <a:t>: to select and evaluate a </a:t>
            </a:r>
            <a:r>
              <a:rPr lang="en-US" sz="2400" b="1" dirty="0"/>
              <a:t>predictive </a:t>
            </a:r>
            <a:r>
              <a:rPr lang="en-US" sz="2400" dirty="0"/>
              <a:t>model.  Not needed for interpretative models.</a:t>
            </a:r>
          </a:p>
          <a:p>
            <a:pPr marL="457200" indent="-457200">
              <a:buFontTx/>
              <a:buChar char="-"/>
            </a:pPr>
            <a:r>
              <a:rPr lang="en-US" sz="2400" dirty="0"/>
              <a:t>The</a:t>
            </a:r>
            <a:r>
              <a:rPr lang="en-US" sz="2400" b="1" dirty="0"/>
              <a:t> test </a:t>
            </a:r>
            <a:r>
              <a:rPr lang="en-US" sz="2400" dirty="0"/>
              <a:t>set is used only for evaluating the error of the model (and used just once).  </a:t>
            </a:r>
          </a:p>
          <a:p>
            <a:pPr marL="457200" indent="-457200">
              <a:buFontTx/>
              <a:buChar char="-"/>
            </a:pPr>
            <a:r>
              <a:rPr lang="en-US" sz="2400" dirty="0"/>
              <a:t>The (</a:t>
            </a:r>
            <a:r>
              <a:rPr lang="en-US" sz="2400" b="1" dirty="0"/>
              <a:t>train</a:t>
            </a:r>
            <a:r>
              <a:rPr lang="en-US" sz="2400" dirty="0"/>
              <a:t> &amp; </a:t>
            </a:r>
            <a:r>
              <a:rPr lang="en-US" sz="2400" b="1" dirty="0"/>
              <a:t>validation</a:t>
            </a:r>
            <a:r>
              <a:rPr lang="en-US" sz="2400" dirty="0"/>
              <a:t>) sets are used to estimate/fit and select between models, respectively.</a:t>
            </a:r>
          </a:p>
          <a:p>
            <a:pPr marL="457200" indent="-457200">
              <a:buFontTx/>
              <a:buChar char="-"/>
            </a:pPr>
            <a:r>
              <a:rPr lang="en-US" sz="2400" dirty="0"/>
              <a:t>Since it is so important to choose your best predictive model, we often perform cross validation so that a single random validation set does influence this decision.</a:t>
            </a:r>
          </a:p>
          <a:p>
            <a:r>
              <a:rPr lang="en-US" sz="2400" dirty="0"/>
              <a:t>Note: you should refit the model on the entire (Train &amp; Validation) set after choosing the best model.</a:t>
            </a:r>
          </a:p>
        </p:txBody>
      </p:sp>
    </p:spTree>
    <p:extLst>
      <p:ext uri="{BB962C8B-B14F-4D97-AF65-F5344CB8AC3E}">
        <p14:creationId xmlns:p14="http://schemas.microsoft.com/office/powerpoint/2010/main" val="87335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funny, because it’s a train</a:t>
            </a:r>
          </a:p>
        </p:txBody>
      </p:sp>
      <p:pic>
        <p:nvPicPr>
          <p:cNvPr id="4" name="Picture 3">
            <a:extLst>
              <a:ext uri="{FF2B5EF4-FFF2-40B4-BE49-F238E27FC236}">
                <a16:creationId xmlns:a16="http://schemas.microsoft.com/office/drawing/2014/main" id="{21A42E1F-7021-8846-8DF1-2D0FD032922B}"/>
              </a:ext>
            </a:extLst>
          </p:cNvPr>
          <p:cNvPicPr>
            <a:picLocks noChangeAspect="1"/>
          </p:cNvPicPr>
          <p:nvPr/>
        </p:nvPicPr>
        <p:blipFill>
          <a:blip r:embed="rId2"/>
          <a:stretch>
            <a:fillRect/>
          </a:stretch>
        </p:blipFill>
        <p:spPr>
          <a:xfrm>
            <a:off x="2326996" y="1400537"/>
            <a:ext cx="3039768" cy="4053025"/>
          </a:xfrm>
          <a:prstGeom prst="rect">
            <a:avLst/>
          </a:prstGeom>
        </p:spPr>
      </p:pic>
      <p:pic>
        <p:nvPicPr>
          <p:cNvPr id="5" name="Picture 4">
            <a:extLst>
              <a:ext uri="{FF2B5EF4-FFF2-40B4-BE49-F238E27FC236}">
                <a16:creationId xmlns:a16="http://schemas.microsoft.com/office/drawing/2014/main" id="{2AC43DE3-CB4B-9A42-B655-1C750B15059C}"/>
              </a:ext>
            </a:extLst>
          </p:cNvPr>
          <p:cNvPicPr>
            <a:picLocks noChangeAspect="1"/>
          </p:cNvPicPr>
          <p:nvPr/>
        </p:nvPicPr>
        <p:blipFill>
          <a:blip r:embed="rId3"/>
          <a:stretch>
            <a:fillRect/>
          </a:stretch>
        </p:blipFill>
        <p:spPr>
          <a:xfrm>
            <a:off x="6096000" y="1751755"/>
            <a:ext cx="4394212" cy="3350587"/>
          </a:xfrm>
          <a:prstGeom prst="rect">
            <a:avLst/>
          </a:prstGeom>
        </p:spPr>
      </p:pic>
    </p:spTree>
    <p:extLst>
      <p:ext uri="{BB962C8B-B14F-4D97-AF65-F5344CB8AC3E}">
        <p14:creationId xmlns:p14="http://schemas.microsoft.com/office/powerpoint/2010/main" val="244489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 few other lingering thoughts: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983807"/>
            <a:ext cx="10327008" cy="5324397"/>
          </a:xfrm>
        </p:spPr>
        <p:txBody>
          <a:bodyPr/>
          <a:lstStyle/>
          <a:p>
            <a:pPr>
              <a:spcBef>
                <a:spcPts val="1800"/>
              </a:spcBef>
            </a:pPr>
            <a:r>
              <a:rPr lang="en-US" sz="2400" dirty="0"/>
              <a:t>What happens when multicollinearity is present?  Why is multicollinearity bad?  Why is it not always bad?   How can this be handled?</a:t>
            </a:r>
          </a:p>
          <a:p>
            <a:pPr>
              <a:spcBef>
                <a:spcPts val="1800"/>
              </a:spcBef>
            </a:pPr>
            <a:endParaRPr lang="en-US" sz="2400" dirty="0"/>
          </a:p>
          <a:p>
            <a:pPr>
              <a:spcBef>
                <a:spcPts val="1800"/>
              </a:spcBef>
            </a:pPr>
            <a:r>
              <a:rPr lang="en-US" sz="2400" dirty="0">
                <a:effectLst/>
              </a:rPr>
              <a:t>How does a multiple regression model for 2 predictors (one binary, the other quantitative) compare in interpretation when the interaction is included vs. not included in the model.  How can we visualize this?</a:t>
            </a:r>
          </a:p>
          <a:p>
            <a:pPr>
              <a:spcBef>
                <a:spcPts val="1800"/>
              </a:spcBef>
            </a:pPr>
            <a:endParaRPr lang="en-US" sz="2400" dirty="0">
              <a:effectLst/>
            </a:endParaRPr>
          </a:p>
          <a:p>
            <a:pPr>
              <a:spcBef>
                <a:spcPts val="1800"/>
              </a:spcBef>
            </a:pPr>
            <a:r>
              <a:rPr lang="en-US" sz="2400" dirty="0"/>
              <a:t>Why is one of the binary/dummy terms dropped out of the predictor set when modeling a categorical predictors?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418169121"/>
      </p:ext>
    </p:extLst>
  </p:cSld>
  <p:clrMapOvr>
    <a:masterClrMapping/>
  </p:clrMapOvr>
</p:sld>
</file>

<file path=ppt/theme/theme1.xml><?xml version="1.0" encoding="utf-8"?>
<a:theme xmlns:a="http://schemas.openxmlformats.org/drawingml/2006/main" name="1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2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Lecture3_Inference_Bootstrap</Template>
  <TotalTime>4188</TotalTime>
  <Words>1814</Words>
  <Application>Microsoft Macintosh PowerPoint</Application>
  <PresentationFormat>Widescreen</PresentationFormat>
  <Paragraphs>188</Paragraphs>
  <Slides>24</Slides>
  <Notes>2</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24</vt:i4>
      </vt:variant>
    </vt:vector>
  </HeadingPairs>
  <TitlesOfParts>
    <vt:vector size="37" baseType="lpstr">
      <vt:lpstr>Arial</vt:lpstr>
      <vt:lpstr>Calibri</vt:lpstr>
      <vt:lpstr>Calibri Light</vt:lpstr>
      <vt:lpstr>Cambria Math</vt:lpstr>
      <vt:lpstr>Karla</vt:lpstr>
      <vt:lpstr>Wingdings</vt:lpstr>
      <vt:lpstr>1_GEC_template</vt:lpstr>
      <vt:lpstr>2_GEC_template</vt:lpstr>
      <vt:lpstr>GEC_template</vt:lpstr>
      <vt:lpstr>Custom Design</vt:lpstr>
      <vt:lpstr>1_Custom Design</vt:lpstr>
      <vt:lpstr>2_Custom Design</vt:lpstr>
      <vt:lpstr>3_Custom Design</vt:lpstr>
      <vt:lpstr>Lecture 16: Lingering Questions and A Basic Case Study </vt:lpstr>
      <vt:lpstr>Lecture Outline</vt:lpstr>
      <vt:lpstr>Some Lingering Questions</vt:lpstr>
      <vt:lpstr>What’s the deal with the Intercept?</vt:lpstr>
      <vt:lpstr>What’s the difference: Standardize vs. Normalize</vt:lpstr>
      <vt:lpstr>To Standardize, or Not to Standardize, that is the question…</vt:lpstr>
      <vt:lpstr>(Train &amp; Validation) &amp; Test Splits</vt:lpstr>
      <vt:lpstr>It’s funny, because it’s a train</vt:lpstr>
      <vt:lpstr>A few other lingering thoughts:</vt:lpstr>
      <vt:lpstr>Some Regularizing Details</vt:lpstr>
      <vt:lpstr>Suggestions/Comments about HW</vt:lpstr>
      <vt:lpstr>The Data Science Process: A ‘Case Study’</vt:lpstr>
      <vt:lpstr>The Data Science Process </vt:lpstr>
      <vt:lpstr>Do you like…stuff?</vt:lpstr>
      <vt:lpstr>First Glimpse at the Data</vt:lpstr>
      <vt:lpstr>First EDA of the Data</vt:lpstr>
      <vt:lpstr>Breakout #1 Tasks (15-20min):  1. Someone share (the person who resides closest to the Bahamas…thanks Columbus).  Someone different will share in the next breakout. 2. Explore the data (some of that is done with you with code).  Please do a little more exploration. 3. Come up with an interesting question or two you can answer with this data set. Come up with a question or two that can be answered with supplemental data:  - start with ideal, and then get more practical based on what is likely available.  </vt:lpstr>
      <vt:lpstr>Any interesting questions?  </vt:lpstr>
      <vt:lpstr>My questions:</vt:lpstr>
      <vt:lpstr>Back to exploring:</vt:lpstr>
      <vt:lpstr>Breakout #2 Tasks (20+min):  1. Someone else share and take notes (who resides furthest from the Bahamas) 2. Solidify your question(s) of interest. 3. Determine the next tasks:  - What other data do you need?  How will this data be collected and combined?  - What data cleaning and wrangling tasks are needed?  - What other EDA is necessary?  What visuals should be included?  - What is a goal for a first baseline model (Key: should be interpretable)?     Be sure to include the class of model and the variables involved.  - What is a reasonable goal for a final model and product? 4. Determine how long each task should take. 5. Assign next tasks to group members.  Do not actual perform these tasks!   </vt:lpstr>
      <vt:lpstr>Scoping and Redefining the Problem</vt:lpstr>
      <vt:lpstr>Scoping and Redefining your Project</vt:lpstr>
      <vt:lpstr>My question: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in Linear Regression Part C: Evaluating Significance of Predictors  </dc:title>
  <dc:creator>Protopapas, Pavlos</dc:creator>
  <cp:lastModifiedBy>Rader, Kevin A.</cp:lastModifiedBy>
  <cp:revision>113</cp:revision>
  <cp:lastPrinted>2020-10-07T03:06:20Z</cp:lastPrinted>
  <dcterms:created xsi:type="dcterms:W3CDTF">2020-08-27T04:52:37Z</dcterms:created>
  <dcterms:modified xsi:type="dcterms:W3CDTF">2020-10-09T14:35:19Z</dcterms:modified>
</cp:coreProperties>
</file>